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sldIdLst>
    <p:sldId id="280" r:id="rId5"/>
    <p:sldId id="463" r:id="rId6"/>
    <p:sldId id="257" r:id="rId7"/>
    <p:sldId id="415" r:id="rId8"/>
    <p:sldId id="416" r:id="rId9"/>
    <p:sldId id="451" r:id="rId10"/>
    <p:sldId id="417" r:id="rId11"/>
    <p:sldId id="487" r:id="rId12"/>
    <p:sldId id="316" r:id="rId13"/>
    <p:sldId id="465" r:id="rId14"/>
    <p:sldId id="467" r:id="rId15"/>
    <p:sldId id="453" r:id="rId16"/>
    <p:sldId id="466" r:id="rId17"/>
    <p:sldId id="409" r:id="rId18"/>
    <p:sldId id="410" r:id="rId19"/>
    <p:sldId id="478" r:id="rId20"/>
    <p:sldId id="411" r:id="rId21"/>
    <p:sldId id="479" r:id="rId22"/>
    <p:sldId id="428" r:id="rId23"/>
    <p:sldId id="429" r:id="rId24"/>
    <p:sldId id="430" r:id="rId25"/>
    <p:sldId id="469" r:id="rId26"/>
    <p:sldId id="438" r:id="rId27"/>
    <p:sldId id="439" r:id="rId28"/>
    <p:sldId id="481" r:id="rId29"/>
    <p:sldId id="260" r:id="rId30"/>
    <p:sldId id="261" r:id="rId31"/>
    <p:sldId id="262" r:id="rId32"/>
    <p:sldId id="258" r:id="rId33"/>
    <p:sldId id="484" r:id="rId34"/>
    <p:sldId id="259" r:id="rId35"/>
    <p:sldId id="458" r:id="rId36"/>
    <p:sldId id="488" r:id="rId37"/>
    <p:sldId id="470" r:id="rId38"/>
    <p:sldId id="462" r:id="rId39"/>
    <p:sldId id="420" r:id="rId40"/>
    <p:sldId id="489" r:id="rId41"/>
    <p:sldId id="421" r:id="rId42"/>
    <p:sldId id="485" r:id="rId43"/>
    <p:sldId id="368" r:id="rId44"/>
    <p:sldId id="454" r:id="rId45"/>
    <p:sldId id="369" r:id="rId46"/>
    <p:sldId id="48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onish, Ian M." initials="IMK" lastIdx="15" clrIdx="0"/>
  <p:cmAuthor id="2" name="CORRINE I VOILS" initials="CIV" lastIdx="22" clrIdx="1"/>
  <p:cmAuthor id="3" name="Carolyn Thorpe" initials="CT" lastIdx="17" clrIdx="2">
    <p:extLst>
      <p:ext uri="{19B8F6BF-5375-455C-9EA6-DF929625EA0E}">
        <p15:presenceInfo xmlns:p15="http://schemas.microsoft.com/office/powerpoint/2012/main" userId="Carolyn Thorpe" providerId="None"/>
      </p:ext>
    </p:extLst>
  </p:cmAuthor>
  <p:cmAuthor id="4" name="Kronish, Ian M." initials="KIM" lastIdx="3" clrIdx="3">
    <p:extLst>
      <p:ext uri="{19B8F6BF-5375-455C-9EA6-DF929625EA0E}">
        <p15:presenceInfo xmlns:p15="http://schemas.microsoft.com/office/powerpoint/2012/main" userId="3c1bb198-f991-4fa1-bd0a-d17e9ff526db" providerId="Windows Live"/>
      </p:ext>
    </p:extLst>
  </p:cmAuthor>
  <p:cmAuthor id="5" name="Thorpe, Carolyn T" initials="TCT" lastIdx="1" clrIdx="4">
    <p:extLst>
      <p:ext uri="{19B8F6BF-5375-455C-9EA6-DF929625EA0E}">
        <p15:presenceInfo xmlns:p15="http://schemas.microsoft.com/office/powerpoint/2012/main" userId="S::ckalino@ad.unc.edu::7ed9b13f-0469-418a-afe3-231b0b4226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508142-7A28-4B79-9289-0BFEE868362D}" v="1" dt="2019-12-16T14:27:28.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35"/>
    <p:restoredTop sz="94627" autoAdjust="0"/>
  </p:normalViewPr>
  <p:slideViewPr>
    <p:cSldViewPr snapToGrid="0" snapToObjects="1">
      <p:cViewPr varScale="1">
        <p:scale>
          <a:sx n="51" d="100"/>
          <a:sy n="51" d="100"/>
        </p:scale>
        <p:origin x="114"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pe, Carolyn T" userId="7ed9b13f-0469-418a-afe3-231b0b4226e7" providerId="ADAL" clId="{8B508142-7A28-4B79-9289-0BFEE868362D}"/>
    <pc:docChg chg="modSld">
      <pc:chgData name="Thorpe, Carolyn T" userId="7ed9b13f-0469-418a-afe3-231b0b4226e7" providerId="ADAL" clId="{8B508142-7A28-4B79-9289-0BFEE868362D}" dt="2019-12-16T14:28:20.770" v="306" actId="20577"/>
      <pc:docMkLst>
        <pc:docMk/>
      </pc:docMkLst>
      <pc:sldChg chg="modNotesTx">
        <pc:chgData name="Thorpe, Carolyn T" userId="7ed9b13f-0469-418a-afe3-231b0b4226e7" providerId="ADAL" clId="{8B508142-7A28-4B79-9289-0BFEE868362D}" dt="2019-12-16T14:19:23.972" v="237" actId="20577"/>
        <pc:sldMkLst>
          <pc:docMk/>
          <pc:sldMk cId="36382284" sldId="260"/>
        </pc:sldMkLst>
      </pc:sldChg>
      <pc:sldChg chg="addSp modSp">
        <pc:chgData name="Thorpe, Carolyn T" userId="7ed9b13f-0469-418a-afe3-231b0b4226e7" providerId="ADAL" clId="{8B508142-7A28-4B79-9289-0BFEE868362D}" dt="2019-12-16T14:28:20.770" v="306" actId="20577"/>
        <pc:sldMkLst>
          <pc:docMk/>
          <pc:sldMk cId="2514404774" sldId="421"/>
        </pc:sldMkLst>
        <pc:spChg chg="mod">
          <ac:chgData name="Thorpe, Carolyn T" userId="7ed9b13f-0469-418a-afe3-231b0b4226e7" providerId="ADAL" clId="{8B508142-7A28-4B79-9289-0BFEE868362D}" dt="2019-12-16T14:28:12.340" v="299" actId="1076"/>
          <ac:spMkLst>
            <pc:docMk/>
            <pc:sldMk cId="2514404774" sldId="421"/>
            <ac:spMk id="3" creationId="{BAEBE14C-740F-2544-8BAD-DF429B0CEED3}"/>
          </ac:spMkLst>
        </pc:spChg>
        <pc:spChg chg="mod">
          <ac:chgData name="Thorpe, Carolyn T" userId="7ed9b13f-0469-418a-afe3-231b0b4226e7" providerId="ADAL" clId="{8B508142-7A28-4B79-9289-0BFEE868362D}" dt="2019-12-16T14:28:20.770" v="306" actId="20577"/>
          <ac:spMkLst>
            <pc:docMk/>
            <pc:sldMk cId="2514404774" sldId="421"/>
            <ac:spMk id="5" creationId="{76CA8857-3201-9547-88B5-014817E23509}"/>
          </ac:spMkLst>
        </pc:spChg>
        <pc:spChg chg="add mod">
          <ac:chgData name="Thorpe, Carolyn T" userId="7ed9b13f-0469-418a-afe3-231b0b4226e7" providerId="ADAL" clId="{8B508142-7A28-4B79-9289-0BFEE868362D}" dt="2019-12-16T14:28:18.469" v="301" actId="1076"/>
          <ac:spMkLst>
            <pc:docMk/>
            <pc:sldMk cId="2514404774" sldId="421"/>
            <ac:spMk id="6" creationId="{15DA5AC2-EB93-44AE-A00C-963E5D812B23}"/>
          </ac:spMkLst>
        </pc:spChg>
      </pc:sldChg>
      <pc:sldChg chg="modNotesTx">
        <pc:chgData name="Thorpe, Carolyn T" userId="7ed9b13f-0469-418a-afe3-231b0b4226e7" providerId="ADAL" clId="{8B508142-7A28-4B79-9289-0BFEE868362D}" dt="2019-12-16T14:14:38.312" v="0" actId="20577"/>
        <pc:sldMkLst>
          <pc:docMk/>
          <pc:sldMk cId="445305825" sldId="428"/>
        </pc:sldMkLst>
      </pc:sldChg>
      <pc:sldChg chg="modNotesTx">
        <pc:chgData name="Thorpe, Carolyn T" userId="7ed9b13f-0469-418a-afe3-231b0b4226e7" providerId="ADAL" clId="{8B508142-7A28-4B79-9289-0BFEE868362D}" dt="2019-12-16T14:15:49.836" v="108" actId="20577"/>
        <pc:sldMkLst>
          <pc:docMk/>
          <pc:sldMk cId="932097519" sldId="429"/>
        </pc:sldMkLst>
      </pc:sldChg>
      <pc:sldChg chg="modNotesTx">
        <pc:chgData name="Thorpe, Carolyn T" userId="7ed9b13f-0469-418a-afe3-231b0b4226e7" providerId="ADAL" clId="{8B508142-7A28-4B79-9289-0BFEE868362D}" dt="2019-12-16T14:16:40.990" v="110" actId="6549"/>
        <pc:sldMkLst>
          <pc:docMk/>
          <pc:sldMk cId="2017341445" sldId="430"/>
        </pc:sldMkLst>
      </pc:sldChg>
      <pc:sldChg chg="modNotesTx">
        <pc:chgData name="Thorpe, Carolyn T" userId="7ed9b13f-0469-418a-afe3-231b0b4226e7" providerId="ADAL" clId="{8B508142-7A28-4B79-9289-0BFEE868362D}" dt="2019-12-16T14:17:35.261" v="152" actId="20577"/>
        <pc:sldMkLst>
          <pc:docMk/>
          <pc:sldMk cId="789563130" sldId="4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9AC65-62E1-434B-ABCE-89AAE134E67F}"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A971C693-5C06-3443-A16B-720F45517A4F}">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400" dirty="0">
              <a:latin typeface="Arial" charset="0"/>
              <a:ea typeface="Arial" charset="0"/>
              <a:cs typeface="Arial" charset="0"/>
            </a:rPr>
            <a:t>Non-Initiation</a:t>
          </a:r>
        </a:p>
      </dgm:t>
    </dgm:pt>
    <dgm:pt modelId="{8B0814FE-3C71-3147-B009-467217C469AE}" type="parTrans" cxnId="{55A8B965-784C-CA41-943E-4C358CD6B49F}">
      <dgm:prSet/>
      <dgm:spPr/>
      <dgm:t>
        <a:bodyPr/>
        <a:lstStyle/>
        <a:p>
          <a:endParaRPr lang="en-US"/>
        </a:p>
      </dgm:t>
    </dgm:pt>
    <dgm:pt modelId="{C5D7F017-A38D-4D4A-ABF8-1E7AA54E7E8A}" type="sibTrans" cxnId="{55A8B965-784C-CA41-943E-4C358CD6B49F}">
      <dgm:prSet/>
      <dgm:spPr>
        <a:ln w="152400">
          <a:solidFill>
            <a:schemeClr val="accent1"/>
          </a:solidFill>
          <a:headEnd type="none"/>
          <a:tailEnd type="triangle"/>
        </a:ln>
      </dgm:spPr>
      <dgm:t>
        <a:bodyPr/>
        <a:lstStyle/>
        <a:p>
          <a:endParaRPr lang="en-US"/>
        </a:p>
      </dgm:t>
    </dgm:pt>
    <dgm:pt modelId="{24EC831F-1A93-5C47-BF7D-4D2388ABC20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Arial" charset="0"/>
              <a:ea typeface="Arial" charset="0"/>
              <a:cs typeface="Arial" charset="0"/>
            </a:rPr>
            <a:t>Incorrect Implementation</a:t>
          </a:r>
        </a:p>
      </dgm:t>
    </dgm:pt>
    <dgm:pt modelId="{9C57C880-BDCD-7440-8BC1-682DECC206CF}" type="parTrans" cxnId="{431D673D-03A7-A14A-8FA5-61F301159425}">
      <dgm:prSet/>
      <dgm:spPr/>
      <dgm:t>
        <a:bodyPr/>
        <a:lstStyle/>
        <a:p>
          <a:endParaRPr lang="en-US"/>
        </a:p>
      </dgm:t>
    </dgm:pt>
    <dgm:pt modelId="{478472BC-8EE6-BB48-9FA4-FB6CBD3BDBF4}" type="sibTrans" cxnId="{431D673D-03A7-A14A-8FA5-61F301159425}">
      <dgm:prSet/>
      <dgm:spPr>
        <a:ln w="152400">
          <a:solidFill>
            <a:schemeClr val="accent1"/>
          </a:solidFill>
          <a:tailEnd type="triangle"/>
        </a:ln>
      </dgm:spPr>
      <dgm:t>
        <a:bodyPr/>
        <a:lstStyle/>
        <a:p>
          <a:endParaRPr lang="en-US"/>
        </a:p>
      </dgm:t>
    </dgm:pt>
    <dgm:pt modelId="{05B5D91F-9567-9C4D-AA19-BE1A36ADD1F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dirty="0">
              <a:latin typeface="Arial" charset="0"/>
              <a:ea typeface="Arial" charset="0"/>
              <a:cs typeface="Arial" charset="0"/>
            </a:rPr>
            <a:t>Discontinuation</a:t>
          </a:r>
        </a:p>
      </dgm:t>
    </dgm:pt>
    <dgm:pt modelId="{28BC1ADF-5507-3C4C-8BDD-5FB76CD9E095}" type="parTrans" cxnId="{4E847B7C-91FC-E146-9083-B142568E4DF6}">
      <dgm:prSet/>
      <dgm:spPr/>
      <dgm:t>
        <a:bodyPr/>
        <a:lstStyle/>
        <a:p>
          <a:endParaRPr lang="en-US"/>
        </a:p>
      </dgm:t>
    </dgm:pt>
    <dgm:pt modelId="{968D7715-54F2-CB48-9614-BB9723644860}" type="sibTrans" cxnId="{4E847B7C-91FC-E146-9083-B142568E4DF6}">
      <dgm:prSet/>
      <dgm:spPr>
        <a:ln w="152400">
          <a:solidFill>
            <a:schemeClr val="accent1"/>
          </a:solidFill>
          <a:tailEnd type="triangle"/>
        </a:ln>
      </dgm:spPr>
      <dgm:t>
        <a:bodyPr/>
        <a:lstStyle/>
        <a:p>
          <a:endParaRPr lang="en-US"/>
        </a:p>
      </dgm:t>
    </dgm:pt>
    <dgm:pt modelId="{9335B0D2-2E5F-434C-B4B3-57AC53FB17CA}" type="pres">
      <dgm:prSet presAssocID="{AFA9AC65-62E1-434B-ABCE-89AAE134E67F}" presName="cycle" presStyleCnt="0">
        <dgm:presLayoutVars>
          <dgm:dir/>
          <dgm:resizeHandles val="exact"/>
        </dgm:presLayoutVars>
      </dgm:prSet>
      <dgm:spPr/>
      <dgm:t>
        <a:bodyPr/>
        <a:lstStyle/>
        <a:p>
          <a:endParaRPr lang="en-US"/>
        </a:p>
      </dgm:t>
    </dgm:pt>
    <dgm:pt modelId="{4016F7D7-F0C4-B64F-A60D-4265C2D6FC4E}" type="pres">
      <dgm:prSet presAssocID="{A971C693-5C06-3443-A16B-720F45517A4F}" presName="node" presStyleLbl="node1" presStyleIdx="0" presStyleCnt="3" custScaleX="129289" custScaleY="51964">
        <dgm:presLayoutVars>
          <dgm:bulletEnabled val="1"/>
        </dgm:presLayoutVars>
      </dgm:prSet>
      <dgm:spPr/>
      <dgm:t>
        <a:bodyPr/>
        <a:lstStyle/>
        <a:p>
          <a:endParaRPr lang="en-US"/>
        </a:p>
      </dgm:t>
    </dgm:pt>
    <dgm:pt modelId="{4C786165-6E7F-1A40-A47D-CE09C70E74DF}" type="pres">
      <dgm:prSet presAssocID="{A971C693-5C06-3443-A16B-720F45517A4F}" presName="spNode" presStyleCnt="0"/>
      <dgm:spPr/>
    </dgm:pt>
    <dgm:pt modelId="{070FED05-B216-194F-A977-443BDA1F648D}" type="pres">
      <dgm:prSet presAssocID="{C5D7F017-A38D-4D4A-ABF8-1E7AA54E7E8A}" presName="sibTrans" presStyleLbl="sibTrans1D1" presStyleIdx="0" presStyleCnt="3"/>
      <dgm:spPr/>
      <dgm:t>
        <a:bodyPr/>
        <a:lstStyle/>
        <a:p>
          <a:endParaRPr lang="en-US"/>
        </a:p>
      </dgm:t>
    </dgm:pt>
    <dgm:pt modelId="{7E7A7F55-F40C-DD45-AC25-02A1D2D66F24}" type="pres">
      <dgm:prSet presAssocID="{24EC831F-1A93-5C47-BF7D-4D2388ABC20A}" presName="node" presStyleLbl="node1" presStyleIdx="1" presStyleCnt="3" custScaleX="125337" custScaleY="51964" custRadScaleRad="105673" custRadScaleInc="-29907">
        <dgm:presLayoutVars>
          <dgm:bulletEnabled val="1"/>
        </dgm:presLayoutVars>
      </dgm:prSet>
      <dgm:spPr/>
      <dgm:t>
        <a:bodyPr/>
        <a:lstStyle/>
        <a:p>
          <a:endParaRPr lang="en-US"/>
        </a:p>
      </dgm:t>
    </dgm:pt>
    <dgm:pt modelId="{E891FF93-67B0-364D-80A9-94DE393949E6}" type="pres">
      <dgm:prSet presAssocID="{24EC831F-1A93-5C47-BF7D-4D2388ABC20A}" presName="spNode" presStyleCnt="0"/>
      <dgm:spPr/>
    </dgm:pt>
    <dgm:pt modelId="{B046B09A-45AE-E94A-A384-8EED469AE716}" type="pres">
      <dgm:prSet presAssocID="{478472BC-8EE6-BB48-9FA4-FB6CBD3BDBF4}" presName="sibTrans" presStyleLbl="sibTrans1D1" presStyleIdx="1" presStyleCnt="3"/>
      <dgm:spPr/>
      <dgm:t>
        <a:bodyPr/>
        <a:lstStyle/>
        <a:p>
          <a:endParaRPr lang="en-US"/>
        </a:p>
      </dgm:t>
    </dgm:pt>
    <dgm:pt modelId="{81761075-CC2E-A54C-899F-960A48ECF7F6}" type="pres">
      <dgm:prSet presAssocID="{05B5D91F-9567-9C4D-AA19-BE1A36ADD1FC}" presName="node" presStyleLbl="node1" presStyleIdx="2" presStyleCnt="3" custScaleX="120716" custScaleY="51964" custRadScaleRad="88344" custRadScaleInc="27180">
        <dgm:presLayoutVars>
          <dgm:bulletEnabled val="1"/>
        </dgm:presLayoutVars>
      </dgm:prSet>
      <dgm:spPr/>
      <dgm:t>
        <a:bodyPr/>
        <a:lstStyle/>
        <a:p>
          <a:endParaRPr lang="en-US"/>
        </a:p>
      </dgm:t>
    </dgm:pt>
    <dgm:pt modelId="{19330C5F-CF29-414F-876A-031DBB3C02C1}" type="pres">
      <dgm:prSet presAssocID="{05B5D91F-9567-9C4D-AA19-BE1A36ADD1FC}" presName="spNode" presStyleCnt="0"/>
      <dgm:spPr/>
    </dgm:pt>
    <dgm:pt modelId="{F5BE64ED-9F01-DE46-AF6F-A35149EF4E14}" type="pres">
      <dgm:prSet presAssocID="{968D7715-54F2-CB48-9614-BB9723644860}" presName="sibTrans" presStyleLbl="sibTrans1D1" presStyleIdx="2" presStyleCnt="3"/>
      <dgm:spPr/>
      <dgm:t>
        <a:bodyPr/>
        <a:lstStyle/>
        <a:p>
          <a:endParaRPr lang="en-US"/>
        </a:p>
      </dgm:t>
    </dgm:pt>
  </dgm:ptLst>
  <dgm:cxnLst>
    <dgm:cxn modelId="{EEB128C9-74A0-464B-998C-273932467286}" type="presOf" srcId="{24EC831F-1A93-5C47-BF7D-4D2388ABC20A}" destId="{7E7A7F55-F40C-DD45-AC25-02A1D2D66F24}" srcOrd="0" destOrd="0" presId="urn:microsoft.com/office/officeart/2005/8/layout/cycle5"/>
    <dgm:cxn modelId="{9A7B2A61-343B-5043-936C-F410DCAE6CC0}" type="presOf" srcId="{05B5D91F-9567-9C4D-AA19-BE1A36ADD1FC}" destId="{81761075-CC2E-A54C-899F-960A48ECF7F6}" srcOrd="0" destOrd="0" presId="urn:microsoft.com/office/officeart/2005/8/layout/cycle5"/>
    <dgm:cxn modelId="{E091655A-3491-8B4A-BB88-DD0BE97B9101}" type="presOf" srcId="{AFA9AC65-62E1-434B-ABCE-89AAE134E67F}" destId="{9335B0D2-2E5F-434C-B4B3-57AC53FB17CA}" srcOrd="0" destOrd="0" presId="urn:microsoft.com/office/officeart/2005/8/layout/cycle5"/>
    <dgm:cxn modelId="{8B9E5C27-6879-6445-8E5B-0210658A9188}" type="presOf" srcId="{A971C693-5C06-3443-A16B-720F45517A4F}" destId="{4016F7D7-F0C4-B64F-A60D-4265C2D6FC4E}" srcOrd="0" destOrd="0" presId="urn:microsoft.com/office/officeart/2005/8/layout/cycle5"/>
    <dgm:cxn modelId="{55A8B965-784C-CA41-943E-4C358CD6B49F}" srcId="{AFA9AC65-62E1-434B-ABCE-89AAE134E67F}" destId="{A971C693-5C06-3443-A16B-720F45517A4F}" srcOrd="0" destOrd="0" parTransId="{8B0814FE-3C71-3147-B009-467217C469AE}" sibTransId="{C5D7F017-A38D-4D4A-ABF8-1E7AA54E7E8A}"/>
    <dgm:cxn modelId="{A06AEE1D-C437-8544-9366-81303C2051B5}" type="presOf" srcId="{478472BC-8EE6-BB48-9FA4-FB6CBD3BDBF4}" destId="{B046B09A-45AE-E94A-A384-8EED469AE716}" srcOrd="0" destOrd="0" presId="urn:microsoft.com/office/officeart/2005/8/layout/cycle5"/>
    <dgm:cxn modelId="{C2C7F8D4-6399-8C45-95BF-FD8B64AA5662}" type="presOf" srcId="{C5D7F017-A38D-4D4A-ABF8-1E7AA54E7E8A}" destId="{070FED05-B216-194F-A977-443BDA1F648D}" srcOrd="0" destOrd="0" presId="urn:microsoft.com/office/officeart/2005/8/layout/cycle5"/>
    <dgm:cxn modelId="{280A77A7-C7DF-1E45-8E4D-0506F5493F43}" type="presOf" srcId="{968D7715-54F2-CB48-9614-BB9723644860}" destId="{F5BE64ED-9F01-DE46-AF6F-A35149EF4E14}" srcOrd="0" destOrd="0" presId="urn:microsoft.com/office/officeart/2005/8/layout/cycle5"/>
    <dgm:cxn modelId="{431D673D-03A7-A14A-8FA5-61F301159425}" srcId="{AFA9AC65-62E1-434B-ABCE-89AAE134E67F}" destId="{24EC831F-1A93-5C47-BF7D-4D2388ABC20A}" srcOrd="1" destOrd="0" parTransId="{9C57C880-BDCD-7440-8BC1-682DECC206CF}" sibTransId="{478472BC-8EE6-BB48-9FA4-FB6CBD3BDBF4}"/>
    <dgm:cxn modelId="{4E847B7C-91FC-E146-9083-B142568E4DF6}" srcId="{AFA9AC65-62E1-434B-ABCE-89AAE134E67F}" destId="{05B5D91F-9567-9C4D-AA19-BE1A36ADD1FC}" srcOrd="2" destOrd="0" parTransId="{28BC1ADF-5507-3C4C-8BDD-5FB76CD9E095}" sibTransId="{968D7715-54F2-CB48-9614-BB9723644860}"/>
    <dgm:cxn modelId="{0C62CAFF-7249-C548-921C-582845228C41}" type="presParOf" srcId="{9335B0D2-2E5F-434C-B4B3-57AC53FB17CA}" destId="{4016F7D7-F0C4-B64F-A60D-4265C2D6FC4E}" srcOrd="0" destOrd="0" presId="urn:microsoft.com/office/officeart/2005/8/layout/cycle5"/>
    <dgm:cxn modelId="{2212367B-5769-FA4B-94BC-C4F8A20F84AA}" type="presParOf" srcId="{9335B0D2-2E5F-434C-B4B3-57AC53FB17CA}" destId="{4C786165-6E7F-1A40-A47D-CE09C70E74DF}" srcOrd="1" destOrd="0" presId="urn:microsoft.com/office/officeart/2005/8/layout/cycle5"/>
    <dgm:cxn modelId="{A517484E-257E-7747-B53C-CED51D1C269F}" type="presParOf" srcId="{9335B0D2-2E5F-434C-B4B3-57AC53FB17CA}" destId="{070FED05-B216-194F-A977-443BDA1F648D}" srcOrd="2" destOrd="0" presId="urn:microsoft.com/office/officeart/2005/8/layout/cycle5"/>
    <dgm:cxn modelId="{0CDE0648-FAD0-2E4F-8060-EF8FEBD42B93}" type="presParOf" srcId="{9335B0D2-2E5F-434C-B4B3-57AC53FB17CA}" destId="{7E7A7F55-F40C-DD45-AC25-02A1D2D66F24}" srcOrd="3" destOrd="0" presId="urn:microsoft.com/office/officeart/2005/8/layout/cycle5"/>
    <dgm:cxn modelId="{9E54D584-3DF6-FA45-8B86-9B2503ADA05D}" type="presParOf" srcId="{9335B0D2-2E5F-434C-B4B3-57AC53FB17CA}" destId="{E891FF93-67B0-364D-80A9-94DE393949E6}" srcOrd="4" destOrd="0" presId="urn:microsoft.com/office/officeart/2005/8/layout/cycle5"/>
    <dgm:cxn modelId="{AB52ED29-AAB4-144D-89DA-A86AB8059DCD}" type="presParOf" srcId="{9335B0D2-2E5F-434C-B4B3-57AC53FB17CA}" destId="{B046B09A-45AE-E94A-A384-8EED469AE716}" srcOrd="5" destOrd="0" presId="urn:microsoft.com/office/officeart/2005/8/layout/cycle5"/>
    <dgm:cxn modelId="{01748DA9-6EED-A04F-A641-D5FCCCD37520}" type="presParOf" srcId="{9335B0D2-2E5F-434C-B4B3-57AC53FB17CA}" destId="{81761075-CC2E-A54C-899F-960A48ECF7F6}" srcOrd="6" destOrd="0" presId="urn:microsoft.com/office/officeart/2005/8/layout/cycle5"/>
    <dgm:cxn modelId="{46828DEB-D2A0-C649-80C3-9C19764CD58D}" type="presParOf" srcId="{9335B0D2-2E5F-434C-B4B3-57AC53FB17CA}" destId="{19330C5F-CF29-414F-876A-031DBB3C02C1}" srcOrd="7" destOrd="0" presId="urn:microsoft.com/office/officeart/2005/8/layout/cycle5"/>
    <dgm:cxn modelId="{2A4BA240-8A32-E64F-A6CC-DB33CD3BFCEE}" type="presParOf" srcId="{9335B0D2-2E5F-434C-B4B3-57AC53FB17CA}" destId="{F5BE64ED-9F01-DE46-AF6F-A35149EF4E14}"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6F7D7-F0C4-B64F-A60D-4265C2D6FC4E}">
      <dsp:nvSpPr>
        <dsp:cNvPr id="0" name=""/>
        <dsp:cNvSpPr/>
      </dsp:nvSpPr>
      <dsp:spPr>
        <a:xfrm>
          <a:off x="3943550" y="156853"/>
          <a:ext cx="2582351" cy="674636"/>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charset="0"/>
              <a:ea typeface="Arial" charset="0"/>
              <a:cs typeface="Arial" charset="0"/>
            </a:rPr>
            <a:t>Non-Initiation</a:t>
          </a:r>
        </a:p>
      </dsp:txBody>
      <dsp:txXfrm>
        <a:off x="3976483" y="189786"/>
        <a:ext cx="2516485" cy="608770"/>
      </dsp:txXfrm>
    </dsp:sp>
    <dsp:sp modelId="{070FED05-B216-194F-A977-443BDA1F648D}">
      <dsp:nvSpPr>
        <dsp:cNvPr id="0" name=""/>
        <dsp:cNvSpPr/>
      </dsp:nvSpPr>
      <dsp:spPr>
        <a:xfrm>
          <a:off x="3257669" y="757033"/>
          <a:ext cx="3460630" cy="3460630"/>
        </a:xfrm>
        <a:custGeom>
          <a:avLst/>
          <a:gdLst/>
          <a:ahLst/>
          <a:cxnLst/>
          <a:rect l="0" t="0" r="0" b="0"/>
          <a:pathLst>
            <a:path>
              <a:moveTo>
                <a:pt x="2604375" y="236993"/>
              </a:moveTo>
              <a:arcTo wR="1730315" hR="1730315" stAng="18020459" swAng="2703643"/>
            </a:path>
          </a:pathLst>
        </a:custGeom>
        <a:noFill/>
        <a:ln w="152400" cap="flat" cmpd="sng" algn="ctr">
          <a:solidFill>
            <a:schemeClr val="accent1"/>
          </a:solidFill>
          <a:prstDash val="solid"/>
          <a:miter lim="800000"/>
          <a:headEnd type="none"/>
          <a:tailEnd type="triangle"/>
        </a:ln>
        <a:effectLst/>
      </dsp:spPr>
      <dsp:style>
        <a:lnRef idx="1">
          <a:scrgbClr r="0" g="0" b="0"/>
        </a:lnRef>
        <a:fillRef idx="0">
          <a:scrgbClr r="0" g="0" b="0"/>
        </a:fillRef>
        <a:effectRef idx="0">
          <a:scrgbClr r="0" g="0" b="0"/>
        </a:effectRef>
        <a:fontRef idx="minor"/>
      </dsp:style>
    </dsp:sp>
    <dsp:sp modelId="{7E7A7F55-F40C-DD45-AC25-02A1D2D66F24}">
      <dsp:nvSpPr>
        <dsp:cNvPr id="0" name=""/>
        <dsp:cNvSpPr/>
      </dsp:nvSpPr>
      <dsp:spPr>
        <a:xfrm>
          <a:off x="5721634" y="2453328"/>
          <a:ext cx="2503415" cy="674636"/>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charset="0"/>
              <a:ea typeface="Arial" charset="0"/>
              <a:cs typeface="Arial" charset="0"/>
            </a:rPr>
            <a:t>Incorrect Implementation</a:t>
          </a:r>
        </a:p>
      </dsp:txBody>
      <dsp:txXfrm>
        <a:off x="5754567" y="2486261"/>
        <a:ext cx="2437549" cy="608770"/>
      </dsp:txXfrm>
    </dsp:sp>
    <dsp:sp modelId="{B046B09A-45AE-E94A-A384-8EED469AE716}">
      <dsp:nvSpPr>
        <dsp:cNvPr id="0" name=""/>
        <dsp:cNvSpPr/>
      </dsp:nvSpPr>
      <dsp:spPr>
        <a:xfrm>
          <a:off x="3682101" y="397496"/>
          <a:ext cx="3460630" cy="3460630"/>
        </a:xfrm>
        <a:custGeom>
          <a:avLst/>
          <a:gdLst/>
          <a:ahLst/>
          <a:cxnLst/>
          <a:rect l="0" t="0" r="0" b="0"/>
          <a:pathLst>
            <a:path>
              <a:moveTo>
                <a:pt x="2739789" y="3135645"/>
              </a:moveTo>
              <a:arcTo wR="1730315" hR="1730315" stAng="3258578" swAng="4439263"/>
            </a:path>
          </a:pathLst>
        </a:custGeom>
        <a:noFill/>
        <a:ln w="152400"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sp>
    <dsp:sp modelId="{81761075-CC2E-A54C-899F-960A48ECF7F6}">
      <dsp:nvSpPr>
        <dsp:cNvPr id="0" name=""/>
        <dsp:cNvSpPr/>
      </dsp:nvSpPr>
      <dsp:spPr>
        <a:xfrm>
          <a:off x="2584934" y="2388069"/>
          <a:ext cx="2411118" cy="674636"/>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charset="0"/>
              <a:ea typeface="Arial" charset="0"/>
              <a:cs typeface="Arial" charset="0"/>
            </a:rPr>
            <a:t>Discontinuation</a:t>
          </a:r>
        </a:p>
      </dsp:txBody>
      <dsp:txXfrm>
        <a:off x="2617867" y="2421002"/>
        <a:ext cx="2345252" cy="608770"/>
      </dsp:txXfrm>
    </dsp:sp>
    <dsp:sp modelId="{F5BE64ED-9F01-DE46-AF6F-A35149EF4E14}">
      <dsp:nvSpPr>
        <dsp:cNvPr id="0" name=""/>
        <dsp:cNvSpPr/>
      </dsp:nvSpPr>
      <dsp:spPr>
        <a:xfrm>
          <a:off x="4008763" y="673339"/>
          <a:ext cx="3460630" cy="3460630"/>
        </a:xfrm>
        <a:custGeom>
          <a:avLst/>
          <a:gdLst/>
          <a:ahLst/>
          <a:cxnLst/>
          <a:rect l="0" t="0" r="0" b="0"/>
          <a:pathLst>
            <a:path>
              <a:moveTo>
                <a:pt x="42971" y="1347091"/>
              </a:moveTo>
              <a:arcTo wR="1730315" hR="1730315" stAng="11567745" swAng="2414234"/>
            </a:path>
          </a:pathLst>
        </a:custGeom>
        <a:noFill/>
        <a:ln w="152400"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08760ECF-AE7E-BC45-A878-8C25AFFD07F4}" type="datetimeFigureOut">
              <a:rPr lang="en-US" smtClean="0"/>
              <a:pPr/>
              <a:t>12/16/2019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1DF71997-A52E-5942-B13C-A0858B39B65B}" type="slidenum">
              <a:rPr lang="en-US" smtClean="0"/>
              <a:pPr/>
              <a:t>‹#›</a:t>
            </a:fld>
            <a:endParaRPr lang="en-US" dirty="0"/>
          </a:p>
        </p:txBody>
      </p:sp>
    </p:spTree>
    <p:extLst>
      <p:ext uri="{BB962C8B-B14F-4D97-AF65-F5344CB8AC3E}">
        <p14:creationId xmlns:p14="http://schemas.microsoft.com/office/powerpoint/2010/main" val="155691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076918-5FEA-427F-A56A-3F9B15F88CD4}" type="slidenum">
              <a:rPr lang="en-US" altLang="en-US" smtClean="0"/>
              <a:pPr>
                <a:defRPr/>
              </a:pPr>
              <a:t>1</a:t>
            </a:fld>
            <a:endParaRPr lang="en-US" altLang="en-US"/>
          </a:p>
        </p:txBody>
      </p:sp>
    </p:spTree>
    <p:extLst>
      <p:ext uri="{BB962C8B-B14F-4D97-AF65-F5344CB8AC3E}">
        <p14:creationId xmlns:p14="http://schemas.microsoft.com/office/powerpoint/2010/main" val="159533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16</a:t>
            </a:fld>
            <a:endParaRPr lang="en-US" dirty="0"/>
          </a:p>
        </p:txBody>
      </p:sp>
    </p:spTree>
    <p:extLst>
      <p:ext uri="{BB962C8B-B14F-4D97-AF65-F5344CB8AC3E}">
        <p14:creationId xmlns:p14="http://schemas.microsoft.com/office/powerpoint/2010/main" val="57219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&lt;70% for one:</a:t>
            </a:r>
            <a:r>
              <a:rPr lang="en-US" baseline="0" dirty="0"/>
              <a:t> biomarker. Comments indicated not available for all meds and does not directly measure adherence behavior because influenced by biological factors unrelated to adherence. Removed for survey 2.</a:t>
            </a:r>
          </a:p>
          <a:p>
            <a:endParaRPr lang="en-US" baseline="0" dirty="0"/>
          </a:p>
          <a:p>
            <a:r>
              <a:rPr lang="en-US" baseline="0" dirty="0"/>
              <a:t>21% wrote in “proxy report” for children and adults with cognitive impairment. Added for survey 2.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74% agreement for ingestible sensors, but suggested revisions because not broad enough to capture range of innovative devices (wrist worn sensors, inhalers). Modified to “smart technology” and expanded the definition for survey 2. </a:t>
            </a:r>
          </a:p>
          <a:p>
            <a:endParaRPr lang="en-US" baseline="0" dirty="0"/>
          </a:p>
          <a:p>
            <a:r>
              <a:rPr lang="en-US" baseline="0" dirty="0"/>
              <a:t>Some suggested patient diary, but we saw it as a tool under self-report so did not add.</a:t>
            </a:r>
          </a:p>
          <a:p>
            <a:endParaRPr lang="en-US" baseline="0" dirty="0"/>
          </a:p>
          <a:p>
            <a:r>
              <a:rPr lang="en-US" baseline="0" dirty="0"/>
              <a:t>Made a few other modifications to definitions to improve clarity or acknowledge variations, such as allowing direct observation by video instead of just in person.</a:t>
            </a:r>
            <a:endParaRPr lang="en-US"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17</a:t>
            </a:fld>
            <a:endParaRPr lang="en-US" dirty="0"/>
          </a:p>
        </p:txBody>
      </p:sp>
    </p:spTree>
    <p:extLst>
      <p:ext uri="{BB962C8B-B14F-4D97-AF65-F5344CB8AC3E}">
        <p14:creationId xmlns:p14="http://schemas.microsoft.com/office/powerpoint/2010/main" val="382154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Survey 2 presented the revisions to the framework and Ps were provided an opportunity to express their agreement or disagreement with these changes in a text box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also asked Ps a series of questions aimed at determining which measurement methods are suitable for measuring each specific nonadherence behavior, and which method was optimal for measuring each specific behavior</a:t>
            </a:r>
          </a:p>
          <a:p>
            <a:endParaRPr lang="en-US" dirty="0"/>
          </a:p>
          <a:p>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19</a:t>
            </a:fld>
            <a:endParaRPr lang="en-US" dirty="0"/>
          </a:p>
        </p:txBody>
      </p:sp>
    </p:spTree>
    <p:extLst>
      <p:ext uri="{BB962C8B-B14F-4D97-AF65-F5344CB8AC3E}">
        <p14:creationId xmlns:p14="http://schemas.microsoft.com/office/powerpoint/2010/main" val="251344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Ps were asked to rate how suitable each measurement approach is for assessing a given nonadherence behavior, where 0 = not at all suitable, 1= somewhat suitable, and 2 = very suitable.</a:t>
            </a:r>
          </a:p>
          <a:p>
            <a:endParaRPr lang="en-US" dirty="0"/>
          </a:p>
          <a:p>
            <a:r>
              <a:rPr lang="en-US" dirty="0"/>
              <a:t>Ps were asked to consider factors such as the reliability, validity, cost, and feasibility of each method in the context of health and behavior change research</a:t>
            </a:r>
          </a:p>
          <a:p>
            <a:endParaRPr lang="en-US" dirty="0"/>
          </a:p>
          <a:p>
            <a:r>
              <a:rPr lang="en-US" dirty="0"/>
              <a:t>The 8 different nonadherence behaviors were presented within the three broad categories of initiation, implementation, and discontinuation, and at the end of each section, Ps could also provide comments further explaining their ratings. The example here shows the two nonadherence behaviors for the initiation phase.</a:t>
            </a:r>
          </a:p>
        </p:txBody>
      </p:sp>
      <p:sp>
        <p:nvSpPr>
          <p:cNvPr id="4" name="Slide Number Placeholder 3"/>
          <p:cNvSpPr>
            <a:spLocks noGrp="1"/>
          </p:cNvSpPr>
          <p:nvPr>
            <p:ph type="sldNum" sz="quarter" idx="5"/>
          </p:nvPr>
        </p:nvSpPr>
        <p:spPr/>
        <p:txBody>
          <a:bodyPr/>
          <a:lstStyle/>
          <a:p>
            <a:fld id="{1DF71997-A52E-5942-B13C-A0858B39B65B}" type="slidenum">
              <a:rPr lang="en-US" smtClean="0"/>
              <a:pPr/>
              <a:t>20</a:t>
            </a:fld>
            <a:endParaRPr lang="en-US" dirty="0"/>
          </a:p>
        </p:txBody>
      </p:sp>
    </p:spTree>
    <p:extLst>
      <p:ext uri="{BB962C8B-B14F-4D97-AF65-F5344CB8AC3E}">
        <p14:creationId xmlns:p14="http://schemas.microsoft.com/office/powerpoint/2010/main" val="320432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similar format, we then asked Ps to choose the one measurement approach that was optimal for measuring the given nonadherence behavior, again considering reliability, validity, cost and feasibility in the context of health and behavior change research. </a:t>
            </a:r>
          </a:p>
          <a:p>
            <a:endParaRPr lang="en-US" dirty="0"/>
          </a:p>
          <a:p>
            <a:r>
              <a:rPr lang="en-US" dirty="0"/>
              <a:t>Respondents could select none of the above if they felt that none of the approaches were optimal for that behavior, but they could not select more than one.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Ps were again provided a text box after each category of adherence behaviors in which they could comment further explaining their ratings.</a:t>
            </a:r>
          </a:p>
          <a:p>
            <a:endParaRPr lang="en-US" dirty="0"/>
          </a:p>
          <a:p>
            <a:r>
              <a:rPr lang="en-US" baseline="0" dirty="0"/>
              <a:t>We again used a threshold of agreement of &gt;=70% to define consensus for the suitability of a measurement approach for assessing a behavior, and the determination of a measurement method as optimal for measuring a behavior</a:t>
            </a:r>
          </a:p>
          <a:p>
            <a:endParaRPr lang="en-US" baseline="0" dirty="0"/>
          </a:p>
          <a:p>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21</a:t>
            </a:fld>
            <a:endParaRPr lang="en-US" dirty="0"/>
          </a:p>
        </p:txBody>
      </p:sp>
    </p:spTree>
    <p:extLst>
      <p:ext uri="{BB962C8B-B14F-4D97-AF65-F5344CB8AC3E}">
        <p14:creationId xmlns:p14="http://schemas.microsoft.com/office/powerpoint/2010/main" val="418849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met our goal of at least 20 respondents</a:t>
            </a:r>
          </a:p>
        </p:txBody>
      </p:sp>
      <p:sp>
        <p:nvSpPr>
          <p:cNvPr id="4" name="Slide Number Placeholder 3"/>
          <p:cNvSpPr>
            <a:spLocks noGrp="1"/>
          </p:cNvSpPr>
          <p:nvPr>
            <p:ph type="sldNum" sz="quarter" idx="5"/>
          </p:nvPr>
        </p:nvSpPr>
        <p:spPr/>
        <p:txBody>
          <a:bodyPr/>
          <a:lstStyle/>
          <a:p>
            <a:fld id="{1DF71997-A52E-5942-B13C-A0858B39B65B}" type="slidenum">
              <a:rPr lang="en-US" smtClean="0"/>
              <a:pPr/>
              <a:t>22</a:t>
            </a:fld>
            <a:endParaRPr lang="en-US" dirty="0"/>
          </a:p>
        </p:txBody>
      </p:sp>
    </p:spTree>
    <p:extLst>
      <p:ext uri="{BB962C8B-B14F-4D97-AF65-F5344CB8AC3E}">
        <p14:creationId xmlns:p14="http://schemas.microsoft.com/office/powerpoint/2010/main" val="260866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over 85% of Ps agreed with the revised list and definitions of nonadherence behaviors</a:t>
            </a:r>
          </a:p>
          <a:p>
            <a:endParaRPr lang="en-US" dirty="0"/>
          </a:p>
          <a:p>
            <a:r>
              <a:rPr lang="en-US" dirty="0"/>
              <a:t>With regard to removal of stockpiling, most agreed with its removal but some noted that it is an important medication-taking behavior even if it is not necessarily non-adherence</a:t>
            </a:r>
          </a:p>
          <a:p>
            <a:endParaRPr lang="en-US" dirty="0"/>
          </a:p>
          <a:p>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23</a:t>
            </a:fld>
            <a:endParaRPr lang="en-US" dirty="0"/>
          </a:p>
        </p:txBody>
      </p:sp>
    </p:spTree>
    <p:extLst>
      <p:ext uri="{BB962C8B-B14F-4D97-AF65-F5344CB8AC3E}">
        <p14:creationId xmlns:p14="http://schemas.microsoft.com/office/powerpoint/2010/main" val="88134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85% agreed with the revised list and definition of measurement methods</a:t>
            </a:r>
          </a:p>
          <a:p>
            <a:endParaRPr lang="en-US" dirty="0"/>
          </a:p>
          <a:p>
            <a:r>
              <a:rPr lang="en-US" dirty="0"/>
              <a:t>In looking at the comments Ps provided, although most agreed with change in terminology from ingestible sensor to smart technology, some cautioned that this method could be too broad or heterogeneous as new technologies emerge, or that the term might be confused with electronic drug monitoring</a:t>
            </a:r>
          </a:p>
        </p:txBody>
      </p:sp>
      <p:sp>
        <p:nvSpPr>
          <p:cNvPr id="4" name="Slide Number Placeholder 3"/>
          <p:cNvSpPr>
            <a:spLocks noGrp="1"/>
          </p:cNvSpPr>
          <p:nvPr>
            <p:ph type="sldNum" sz="quarter" idx="5"/>
          </p:nvPr>
        </p:nvSpPr>
        <p:spPr/>
        <p:txBody>
          <a:bodyPr/>
          <a:lstStyle/>
          <a:p>
            <a:fld id="{1DF71997-A52E-5942-B13C-A0858B39B65B}" type="slidenum">
              <a:rPr lang="en-US" smtClean="0"/>
              <a:pPr/>
              <a:t>24</a:t>
            </a:fld>
            <a:endParaRPr lang="en-US" dirty="0"/>
          </a:p>
        </p:txBody>
      </p:sp>
    </p:spTree>
    <p:extLst>
      <p:ext uri="{BB962C8B-B14F-4D97-AF65-F5344CB8AC3E}">
        <p14:creationId xmlns:p14="http://schemas.microsoft.com/office/powerpoint/2010/main" val="262622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walk through suitability ratings for each measurement method by category of nonadherence behavior, and then discuss patterns across all behaviors</a:t>
            </a:r>
          </a:p>
        </p:txBody>
      </p:sp>
      <p:sp>
        <p:nvSpPr>
          <p:cNvPr id="4" name="Slide Number Placeholder 3"/>
          <p:cNvSpPr>
            <a:spLocks noGrp="1"/>
          </p:cNvSpPr>
          <p:nvPr>
            <p:ph type="sldNum" sz="quarter" idx="5"/>
          </p:nvPr>
        </p:nvSpPr>
        <p:spPr/>
        <p:txBody>
          <a:bodyPr/>
          <a:lstStyle/>
          <a:p>
            <a:fld id="{1DF71997-A52E-5942-B13C-A0858B39B65B}" type="slidenum">
              <a:rPr lang="en-US" smtClean="0"/>
              <a:pPr/>
              <a:t>25</a:t>
            </a:fld>
            <a:endParaRPr lang="en-US" dirty="0"/>
          </a:p>
        </p:txBody>
      </p:sp>
    </p:spTree>
    <p:extLst>
      <p:ext uri="{BB962C8B-B14F-4D97-AF65-F5344CB8AC3E}">
        <p14:creationId xmlns:p14="http://schemas.microsoft.com/office/powerpoint/2010/main" val="44254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Nonadherence behavior on the x-axis. In this case, let’s focus on the initiation nonadherence behaviors of not filling initial prescription and not taking the first dose.</a:t>
            </a:r>
          </a:p>
          <a:p>
            <a:r>
              <a:rPr lang="en-US" dirty="0"/>
              <a:t>Y-axis, proportion of Ps rating the measurement method as somewhat or very suitable. We’ve drawn a line at the cutoff for consensus at 70% of respondents.</a:t>
            </a:r>
          </a:p>
          <a:p>
            <a:endParaRPr lang="en-US" dirty="0"/>
          </a:p>
          <a:p>
            <a:r>
              <a:rPr lang="en-US" dirty="0"/>
              <a:t>Not filling: self-report, proxy report, and prescription fill data achieved consensus for suitability</a:t>
            </a:r>
          </a:p>
          <a:p>
            <a:endParaRPr lang="en-US" dirty="0"/>
          </a:p>
          <a:p>
            <a:r>
              <a:rPr lang="en-US" dirty="0"/>
              <a:t>Not actually starting to take the medication: self-report, proxy report, drug level, electronic monitoring, and smart technology achieved consensus for suitability. The three that did not were pill count, prescription fill data, direct observation.</a:t>
            </a:r>
          </a:p>
        </p:txBody>
      </p:sp>
      <p:sp>
        <p:nvSpPr>
          <p:cNvPr id="4" name="Slide Number Placeholder 3"/>
          <p:cNvSpPr>
            <a:spLocks noGrp="1"/>
          </p:cNvSpPr>
          <p:nvPr>
            <p:ph type="sldNum" sz="quarter" idx="5"/>
          </p:nvPr>
        </p:nvSpPr>
        <p:spPr/>
        <p:txBody>
          <a:bodyPr/>
          <a:lstStyle/>
          <a:p>
            <a:fld id="{1DF71997-A52E-5942-B13C-A0858B39B65B}" type="slidenum">
              <a:rPr lang="en-US" smtClean="0"/>
              <a:pPr/>
              <a:t>26</a:t>
            </a:fld>
            <a:endParaRPr lang="en-US" dirty="0"/>
          </a:p>
        </p:txBody>
      </p:sp>
    </p:spTree>
    <p:extLst>
      <p:ext uri="{BB962C8B-B14F-4D97-AF65-F5344CB8AC3E}">
        <p14:creationId xmlns:p14="http://schemas.microsoft.com/office/powerpoint/2010/main" val="127416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lang="en-US" sz="2400" dirty="0"/>
              <a:t>Much like drug discovery, </a:t>
            </a:r>
            <a:r>
              <a:rPr lang="en-US" sz="2400" b="0" i="0" kern="1200" dirty="0">
                <a:solidFill>
                  <a:schemeClr val="tx1"/>
                </a:solidFill>
                <a:effectLst/>
                <a:latin typeface="Arial" charset="0"/>
                <a:ea typeface="+mn-ea"/>
                <a:cs typeface="+mn-cs"/>
              </a:rPr>
              <a:t>the experimental medicine approach involves: identifying an intervention target, developing assays (measures) to permit verification of the target, engaging the target through experimentation or intervention, and testing the degree to which target engagement produces the desired behavior change.  </a:t>
            </a:r>
            <a:endParaRPr sz="2400" dirty="0"/>
          </a:p>
        </p:txBody>
      </p:sp>
    </p:spTree>
    <p:extLst>
      <p:ext uri="{BB962C8B-B14F-4D97-AF65-F5344CB8AC3E}">
        <p14:creationId xmlns:p14="http://schemas.microsoft.com/office/powerpoint/2010/main" val="210501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Suitability ratings for the 5 implementation nonadherence behaviors</a:t>
            </a:r>
          </a:p>
          <a:p>
            <a:endParaRPr lang="en-US" dirty="0"/>
          </a:p>
          <a:p>
            <a:r>
              <a:rPr lang="en-US" dirty="0"/>
              <a:t>Refill late: only self/proxy report and prescription fill data</a:t>
            </a:r>
          </a:p>
          <a:p>
            <a:r>
              <a:rPr lang="en-US" dirty="0"/>
              <a:t>Missed doses: all of the methods </a:t>
            </a:r>
          </a:p>
          <a:p>
            <a:r>
              <a:rPr lang="en-US" dirty="0"/>
              <a:t>Taking extra doses: all except prescription refill records and direct observation</a:t>
            </a:r>
          </a:p>
          <a:p>
            <a:r>
              <a:rPr lang="en-US" dirty="0"/>
              <a:t>Wrong time: self, proxy, electronic drug monitoring, and smart technology</a:t>
            </a:r>
          </a:p>
          <a:p>
            <a:r>
              <a:rPr lang="en-US" dirty="0"/>
              <a:t>Improperly administration: only proxy report and direct observation</a:t>
            </a:r>
          </a:p>
          <a:p>
            <a:endParaRPr lang="en-US" dirty="0"/>
          </a:p>
          <a:p>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27</a:t>
            </a:fld>
            <a:endParaRPr lang="en-US" dirty="0"/>
          </a:p>
        </p:txBody>
      </p:sp>
    </p:spTree>
    <p:extLst>
      <p:ext uri="{BB962C8B-B14F-4D97-AF65-F5344CB8AC3E}">
        <p14:creationId xmlns:p14="http://schemas.microsoft.com/office/powerpoint/2010/main" val="326016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the nonadherence behavior of discontinuation, all methods were rated as somewhat or very suitable by 70% of Rs, except for direct observation</a:t>
            </a:r>
          </a:p>
        </p:txBody>
      </p:sp>
      <p:sp>
        <p:nvSpPr>
          <p:cNvPr id="4" name="Slide Number Placeholder 3"/>
          <p:cNvSpPr>
            <a:spLocks noGrp="1"/>
          </p:cNvSpPr>
          <p:nvPr>
            <p:ph type="sldNum" sz="quarter" idx="5"/>
          </p:nvPr>
        </p:nvSpPr>
        <p:spPr/>
        <p:txBody>
          <a:bodyPr/>
          <a:lstStyle/>
          <a:p>
            <a:fld id="{1DF71997-A52E-5942-B13C-A0858B39B65B}" type="slidenum">
              <a:rPr lang="en-US" smtClean="0"/>
              <a:pPr/>
              <a:t>28</a:t>
            </a:fld>
            <a:endParaRPr lang="en-US" dirty="0"/>
          </a:p>
        </p:txBody>
      </p:sp>
    </p:spTree>
    <p:extLst>
      <p:ext uri="{BB962C8B-B14F-4D97-AF65-F5344CB8AC3E}">
        <p14:creationId xmlns:p14="http://schemas.microsoft.com/office/powerpoint/2010/main" val="3074075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this slide, but a few things I want to point out</a:t>
            </a:r>
          </a:p>
          <a:p>
            <a:endParaRPr lang="en-US" dirty="0"/>
          </a:p>
          <a:p>
            <a:r>
              <a:rPr lang="en-US" dirty="0"/>
              <a:t>Looking across all behaviors:</a:t>
            </a:r>
          </a:p>
          <a:p>
            <a:pPr marL="171450" indent="-171450">
              <a:buFontTx/>
              <a:buChar char="-"/>
            </a:pPr>
            <a:r>
              <a:rPr lang="en-US" dirty="0"/>
              <a:t>Looking at the gray dotted line: All behaviors had more than one measurement approach that was rated somewhat or very suitable by &gt;70% of 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Looking at missed doses:  this was the behavior that had the greatest number of suitable options for measurement, in that all methods were rated as at least somewhat suitable by &gt;70% of Rs</a:t>
            </a:r>
          </a:p>
          <a:p>
            <a:pPr marL="171450" indent="-171450">
              <a:buFontTx/>
              <a:buChar char="-"/>
            </a:pPr>
            <a:r>
              <a:rPr lang="en-US" dirty="0"/>
              <a:t>Looking at the first blue bar in each cluster: self-report was the most flexible measurement approach, in that it was deemed suitable by over 70% of respondents for all behaviors except improper administration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29</a:t>
            </a:fld>
            <a:endParaRPr lang="en-US" dirty="0"/>
          </a:p>
        </p:txBody>
      </p:sp>
    </p:spTree>
    <p:extLst>
      <p:ext uri="{BB962C8B-B14F-4D97-AF65-F5344CB8AC3E}">
        <p14:creationId xmlns:p14="http://schemas.microsoft.com/office/powerpoint/2010/main" val="332101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optimal measurement approach was identified with &gt;70% consensus for only two behaviors: prescription refill records for not filling the initial prescription and refilling the prescription late.</a:t>
            </a:r>
          </a:p>
          <a:p>
            <a:endParaRPr lang="en-US" dirty="0"/>
          </a:p>
          <a:p>
            <a:r>
              <a:rPr lang="en-US" dirty="0"/>
              <a:t>There was a caveat noted by several respondents for using refill records to identify not filling the first prescription, that refill data must be linkable to data on the prescription order to determine this</a:t>
            </a:r>
          </a:p>
          <a:p>
            <a:endParaRPr lang="en-US" dirty="0"/>
          </a:p>
          <a:p>
            <a:r>
              <a:rPr lang="en-US" dirty="0"/>
              <a:t>For several of the other behaviors, you can see a single approach was identified as optimal by a majority of Rs, although it failed to reach 70% consensus:</a:t>
            </a:r>
          </a:p>
          <a:p>
            <a:pPr marL="171450" indent="-171450">
              <a:buFontTx/>
              <a:buChar char="-"/>
            </a:pPr>
            <a:r>
              <a:rPr lang="en-US" dirty="0"/>
              <a:t>Electronic drug monitoring was rated as optimal by </a:t>
            </a:r>
            <a:r>
              <a:rPr lang="en-US"/>
              <a:t>the majority </a:t>
            </a:r>
            <a:r>
              <a:rPr lang="en-US" dirty="0"/>
              <a:t>of Rs for missed doses, taking extra doses, and taking medication at the wrong time</a:t>
            </a:r>
          </a:p>
          <a:p>
            <a:pPr marL="171450" indent="-171450">
              <a:buFontTx/>
              <a:buChar char="-"/>
            </a:pPr>
            <a:r>
              <a:rPr lang="en-US" dirty="0"/>
              <a:t>Direct observation for improper administration</a:t>
            </a:r>
          </a:p>
          <a:p>
            <a:pPr marL="171450" indent="-171450">
              <a:buFontTx/>
              <a:buChar char="-"/>
            </a:pPr>
            <a:r>
              <a:rPr lang="en-US" dirty="0"/>
              <a:t>No clear optimal approach for not taking the first dose or discontinuing the medication</a:t>
            </a:r>
          </a:p>
          <a:p>
            <a:pPr marL="0" indent="0">
              <a:buFontTx/>
              <a:buNone/>
            </a:pPr>
            <a:endParaRPr lang="en-US" dirty="0"/>
          </a:p>
          <a:p>
            <a:pPr marL="0" indent="0">
              <a:buFontTx/>
              <a:buNone/>
            </a:pPr>
            <a:r>
              <a:rPr lang="en-US" dirty="0"/>
              <a:t>Despite being rated frequently as suitable for most nonadherence behaviors, self-report was rarely selected as the “optimal” approach for measuring each nonadherence behavior</a:t>
            </a:r>
          </a:p>
        </p:txBody>
      </p:sp>
      <p:sp>
        <p:nvSpPr>
          <p:cNvPr id="4" name="Slide Number Placeholder 3"/>
          <p:cNvSpPr>
            <a:spLocks noGrp="1"/>
          </p:cNvSpPr>
          <p:nvPr>
            <p:ph type="sldNum" sz="quarter" idx="5"/>
          </p:nvPr>
        </p:nvSpPr>
        <p:spPr/>
        <p:txBody>
          <a:bodyPr/>
          <a:lstStyle/>
          <a:p>
            <a:fld id="{1DF71997-A52E-5942-B13C-A0858B39B65B}" type="slidenum">
              <a:rPr lang="en-US" smtClean="0"/>
              <a:pPr/>
              <a:t>31</a:t>
            </a:fld>
            <a:endParaRPr lang="en-US" dirty="0"/>
          </a:p>
        </p:txBody>
      </p:sp>
    </p:spTree>
    <p:extLst>
      <p:ext uri="{BB962C8B-B14F-4D97-AF65-F5344CB8AC3E}">
        <p14:creationId xmlns:p14="http://schemas.microsoft.com/office/powerpoint/2010/main" val="3382583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customize to </a:t>
            </a:r>
          </a:p>
        </p:txBody>
      </p:sp>
      <p:sp>
        <p:nvSpPr>
          <p:cNvPr id="4" name="Slide Number Placeholder 3"/>
          <p:cNvSpPr>
            <a:spLocks noGrp="1"/>
          </p:cNvSpPr>
          <p:nvPr>
            <p:ph type="sldNum" sz="quarter" idx="5"/>
          </p:nvPr>
        </p:nvSpPr>
        <p:spPr/>
        <p:txBody>
          <a:bodyPr/>
          <a:lstStyle/>
          <a:p>
            <a:fld id="{1DF71997-A52E-5942-B13C-A0858B39B65B}" type="slidenum">
              <a:rPr lang="en-US" smtClean="0"/>
              <a:pPr/>
              <a:t>34</a:t>
            </a:fld>
            <a:endParaRPr lang="en-US" dirty="0"/>
          </a:p>
        </p:txBody>
      </p:sp>
    </p:spTree>
    <p:extLst>
      <p:ext uri="{BB962C8B-B14F-4D97-AF65-F5344CB8AC3E}">
        <p14:creationId xmlns:p14="http://schemas.microsoft.com/office/powerpoint/2010/main" val="81210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5</a:t>
            </a:fld>
            <a:endParaRPr lang="en-US" dirty="0"/>
          </a:p>
        </p:txBody>
      </p:sp>
    </p:spTree>
    <p:extLst>
      <p:ext uri="{BB962C8B-B14F-4D97-AF65-F5344CB8AC3E}">
        <p14:creationId xmlns:p14="http://schemas.microsoft.com/office/powerpoint/2010/main" val="257181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71997-A52E-5942-B13C-A0858B39B65B}" type="slidenum">
              <a:rPr lang="en-US" smtClean="0"/>
              <a:pPr/>
              <a:t>8</a:t>
            </a:fld>
            <a:endParaRPr lang="en-US" dirty="0"/>
          </a:p>
        </p:txBody>
      </p:sp>
    </p:spTree>
    <p:extLst>
      <p:ext uri="{BB962C8B-B14F-4D97-AF65-F5344CB8AC3E}">
        <p14:creationId xmlns:p14="http://schemas.microsoft.com/office/powerpoint/2010/main" val="214063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assess agreement with categories and descriptions of distinct nonadherence behaviors and measurement approaches</a:t>
            </a:r>
          </a:p>
          <a:p>
            <a:endParaRPr lang="en-US" dirty="0"/>
          </a:p>
          <a:p>
            <a:r>
              <a:rPr lang="en-US" dirty="0"/>
              <a:t>Provided list of behaviors and asked them whether each </a:t>
            </a:r>
            <a:r>
              <a:rPr lang="en-US" baseline="0" dirty="0"/>
              <a:t>should be included vs removed (these are response options). Then presented with definitions and asked if they agreed or disagreed with our definition (these are response options). </a:t>
            </a:r>
          </a:p>
          <a:p>
            <a:endParaRPr lang="en-US" baseline="0" dirty="0"/>
          </a:p>
          <a:p>
            <a:r>
              <a:rPr lang="en-US" baseline="0" dirty="0"/>
              <a:t>Text boxes to recommend additional behaviors or approaches and provide general comments. </a:t>
            </a:r>
          </a:p>
          <a:p>
            <a:endParaRPr lang="en-US" baseline="0"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11</a:t>
            </a:fld>
            <a:endParaRPr lang="en-US" dirty="0"/>
          </a:p>
        </p:txBody>
      </p:sp>
    </p:spTree>
    <p:extLst>
      <p:ext uri="{BB962C8B-B14F-4D97-AF65-F5344CB8AC3E}">
        <p14:creationId xmlns:p14="http://schemas.microsoft.com/office/powerpoint/2010/main" val="68512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a:t>
            </a:r>
            <a:r>
              <a:rPr lang="en-US" baseline="0" dirty="0"/>
              <a:t> to identify nonadherence experts</a:t>
            </a:r>
          </a:p>
          <a:p>
            <a:endParaRPr lang="en-US" baseline="0" dirty="0"/>
          </a:p>
          <a:p>
            <a:r>
              <a:rPr lang="en-US" baseline="0" dirty="0"/>
              <a:t>First scholarly publication had to appear at least 5 years prior to survey</a:t>
            </a:r>
          </a:p>
          <a:p>
            <a:endParaRPr lang="en-US" baseline="0" dirty="0"/>
          </a:p>
          <a:p>
            <a:r>
              <a:rPr lang="en-US" baseline="0" dirty="0"/>
              <a:t>Discipline diversity: HSR, clinical res, stats, medicine, nursing, pharmacy, Pharmacoepidemiology, behavioral medicine/health </a:t>
            </a:r>
            <a:r>
              <a:rPr lang="en-US" baseline="0" dirty="0" err="1"/>
              <a:t>psyc</a:t>
            </a:r>
            <a:r>
              <a:rPr lang="en-US" baseline="0" dirty="0"/>
              <a:t>, public health, health policy</a:t>
            </a:r>
          </a:p>
          <a:p>
            <a:endParaRPr lang="en-US" baseline="0" dirty="0"/>
          </a:p>
          <a:p>
            <a:r>
              <a:rPr lang="en-US" baseline="0" dirty="0"/>
              <a:t>Emailed invitation</a:t>
            </a:r>
          </a:p>
          <a:p>
            <a:endParaRPr lang="en-US" baseline="0" dirty="0"/>
          </a:p>
          <a:p>
            <a:r>
              <a:rPr lang="en-US" baseline="0" dirty="0"/>
              <a:t>Survey delivered via </a:t>
            </a:r>
            <a:r>
              <a:rPr lang="en-US" baseline="0" dirty="0" err="1"/>
              <a:t>Qualtrics</a:t>
            </a:r>
            <a:r>
              <a:rPr lang="en-US" baseline="0" dirty="0"/>
              <a:t>—info with risks and benefits. $50 honorarium for each survey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Wanted min of 20 experts, so we invited 30</a:t>
            </a:r>
          </a:p>
          <a:p>
            <a:endParaRPr lang="en-US"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12</a:t>
            </a:fld>
            <a:endParaRPr lang="en-US" dirty="0"/>
          </a:p>
        </p:txBody>
      </p:sp>
    </p:spTree>
    <p:extLst>
      <p:ext uri="{BB962C8B-B14F-4D97-AF65-F5344CB8AC3E}">
        <p14:creationId xmlns:p14="http://schemas.microsoft.com/office/powerpoint/2010/main" val="140624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at least 20 so met our goal</a:t>
            </a:r>
          </a:p>
        </p:txBody>
      </p:sp>
      <p:sp>
        <p:nvSpPr>
          <p:cNvPr id="4" name="Slide Number Placeholder 3"/>
          <p:cNvSpPr>
            <a:spLocks noGrp="1"/>
          </p:cNvSpPr>
          <p:nvPr>
            <p:ph type="sldNum" sz="quarter" idx="10"/>
          </p:nvPr>
        </p:nvSpPr>
        <p:spPr/>
        <p:txBody>
          <a:bodyPr/>
          <a:lstStyle/>
          <a:p>
            <a:fld id="{1DF71997-A52E-5942-B13C-A0858B39B65B}" type="slidenum">
              <a:rPr lang="en-US" smtClean="0"/>
              <a:pPr/>
              <a:t>13</a:t>
            </a:fld>
            <a:endParaRPr lang="en-US" dirty="0"/>
          </a:p>
        </p:txBody>
      </p:sp>
    </p:spTree>
    <p:extLst>
      <p:ext uri="{BB962C8B-B14F-4D97-AF65-F5344CB8AC3E}">
        <p14:creationId xmlns:p14="http://schemas.microsoft.com/office/powerpoint/2010/main" val="218634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could respond to more than one category, so don’t add up to 100%.</a:t>
            </a:r>
          </a:p>
          <a:p>
            <a:endParaRPr lang="en-US" dirty="0"/>
          </a:p>
          <a:p>
            <a:r>
              <a:rPr lang="en-US" dirty="0"/>
              <a:t>Majority lived</a:t>
            </a:r>
            <a:r>
              <a:rPr lang="en-US" baseline="0" dirty="0"/>
              <a:t> in USA</a:t>
            </a:r>
          </a:p>
          <a:p>
            <a:endParaRPr lang="en-US" dirty="0"/>
          </a:p>
        </p:txBody>
      </p:sp>
      <p:sp>
        <p:nvSpPr>
          <p:cNvPr id="4" name="Slide Number Placeholder 3"/>
          <p:cNvSpPr>
            <a:spLocks noGrp="1"/>
          </p:cNvSpPr>
          <p:nvPr>
            <p:ph type="sldNum" sz="quarter" idx="10"/>
          </p:nvPr>
        </p:nvSpPr>
        <p:spPr/>
        <p:txBody>
          <a:bodyPr/>
          <a:lstStyle/>
          <a:p>
            <a:fld id="{1DF71997-A52E-5942-B13C-A0858B39B65B}" type="slidenum">
              <a:rPr lang="en-US" smtClean="0"/>
              <a:pPr/>
              <a:t>14</a:t>
            </a:fld>
            <a:endParaRPr lang="en-US" dirty="0"/>
          </a:p>
        </p:txBody>
      </p:sp>
    </p:spTree>
    <p:extLst>
      <p:ext uri="{BB962C8B-B14F-4D97-AF65-F5344CB8AC3E}">
        <p14:creationId xmlns:p14="http://schemas.microsoft.com/office/powerpoint/2010/main" val="391955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were seeking consensus on our list of behaviors and measurement approaches. We defined consensus as 70% agreement with each behavior and definition.</a:t>
            </a:r>
          </a:p>
          <a:p>
            <a:endParaRPr lang="en-US" baseline="0" dirty="0"/>
          </a:p>
          <a:p>
            <a:r>
              <a:rPr lang="en-US" baseline="0" dirty="0"/>
              <a:t>Individually reviewed data to determine if each behavior and measurement approach and their definitions should be retained, modified, or discarded, or anything new added. Discussed as a group and revised for survey 2. </a:t>
            </a:r>
            <a:endParaRPr lang="en-US" dirty="0"/>
          </a:p>
          <a:p>
            <a:endParaRPr lang="en-US" dirty="0">
              <a:solidFill>
                <a:srgbClr val="FF0000"/>
              </a:solidFill>
            </a:endParaRPr>
          </a:p>
          <a:p>
            <a:endParaRPr lang="en-US" dirty="0">
              <a:solidFill>
                <a:srgbClr val="FF0000"/>
              </a:solidFill>
            </a:endParaRPr>
          </a:p>
          <a:p>
            <a:r>
              <a:rPr lang="en-US" dirty="0">
                <a:solidFill>
                  <a:srgbClr val="FF0000"/>
                </a:solidFill>
              </a:rPr>
              <a:t>Only behavior for which there was &lt;70% is stockpiling medication, which we defined as obtaining refills when large supplies were already on hand.</a:t>
            </a:r>
            <a:r>
              <a:rPr lang="en-US" baseline="0" dirty="0">
                <a:solidFill>
                  <a:srgbClr val="FF0000"/>
                </a:solidFill>
              </a:rPr>
              <a:t> 42% disagreement. Reasons were that it doesn’t reflect how pills are taken, could be two different behaviors (missing/saving doses for later vs. purposefully obtaining more than needed). Removed for survey 2. </a:t>
            </a:r>
          </a:p>
          <a:p>
            <a:endParaRPr lang="en-US" baseline="0" dirty="0">
              <a:solidFill>
                <a:srgbClr val="FF0000"/>
              </a:solidFill>
            </a:endParaRPr>
          </a:p>
          <a:p>
            <a:r>
              <a:rPr lang="en-US" dirty="0">
                <a:solidFill>
                  <a:srgbClr val="FF0000"/>
                </a:solidFill>
              </a:rPr>
              <a:t>Comments</a:t>
            </a:r>
            <a:r>
              <a:rPr lang="en-US" baseline="0" dirty="0">
                <a:solidFill>
                  <a:srgbClr val="FF0000"/>
                </a:solidFill>
              </a:rPr>
              <a:t> also suggested a revision to a category. For refilling late or not at all, Ps noted that it combined incorrect implementation (late) with discontinuation (not at all). Since discontinuation is covered in the </a:t>
            </a:r>
            <a:r>
              <a:rPr lang="en-US" baseline="0" dirty="0" err="1">
                <a:solidFill>
                  <a:srgbClr val="FF0000"/>
                </a:solidFill>
              </a:rPr>
              <a:t>nonpersistence</a:t>
            </a:r>
            <a:r>
              <a:rPr lang="en-US" baseline="0" dirty="0">
                <a:solidFill>
                  <a:srgbClr val="FF0000"/>
                </a:solidFill>
              </a:rPr>
              <a:t> phase, we removed not at all from the definition.</a:t>
            </a:r>
            <a:endParaRPr lang="en-US" dirty="0">
              <a:solidFill>
                <a:srgbClr val="FF0000"/>
              </a:solidFill>
            </a:endParaRPr>
          </a:p>
          <a:p>
            <a:endParaRPr lang="en-US" dirty="0">
              <a:solidFill>
                <a:srgbClr val="FF0000"/>
              </a:solidFill>
            </a:endParaRPr>
          </a:p>
          <a:p>
            <a:r>
              <a:rPr lang="en-US" dirty="0">
                <a:solidFill>
                  <a:srgbClr val="FF0000"/>
                </a:solidFill>
              </a:rPr>
              <a:t>Ps recommended additional behaviors that we saw as being either reasons for nonadherence</a:t>
            </a:r>
            <a:r>
              <a:rPr lang="en-US" baseline="0" dirty="0">
                <a:solidFill>
                  <a:srgbClr val="FF0000"/>
                </a:solidFill>
              </a:rPr>
              <a:t> (e.g., missing pills to save money)—not trying to capture--- or as </a:t>
            </a:r>
            <a:r>
              <a:rPr lang="en-US" dirty="0">
                <a:solidFill>
                  <a:srgbClr val="FF0000"/>
                </a:solidFill>
              </a:rPr>
              <a:t>captured with initial categories. For example, someone suggested splitting</a:t>
            </a:r>
            <a:r>
              <a:rPr lang="en-US" baseline="0" dirty="0">
                <a:solidFill>
                  <a:srgbClr val="FF0000"/>
                </a:solidFill>
              </a:rPr>
              <a:t> doses, but we saw it as consistent with “incorrect dose.”</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1DF71997-A52E-5942-B13C-A0858B39B65B}" type="slidenum">
              <a:rPr lang="en-US" smtClean="0"/>
              <a:pPr/>
              <a:t>15</a:t>
            </a:fld>
            <a:endParaRPr lang="en-US" dirty="0"/>
          </a:p>
        </p:txBody>
      </p:sp>
    </p:spTree>
    <p:extLst>
      <p:ext uri="{BB962C8B-B14F-4D97-AF65-F5344CB8AC3E}">
        <p14:creationId xmlns:p14="http://schemas.microsoft.com/office/powerpoint/2010/main" val="4538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67227D-2CC4-D941-BCF1-41E93C2C76C6}"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33216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D5614-879E-8540-A10D-C108190557E2}"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209974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3D746C-FCC3-4649-A39D-843B0A05DE15}"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75789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4"/>
          </a:xfrm>
          <a:prstGeom prst="rect">
            <a:avLst/>
          </a:prstGeom>
        </p:spPr>
        <p:txBody>
          <a:bodyPr/>
          <a:lstStyle>
            <a:lvl1pPr>
              <a:spcBef>
                <a:spcPts val="720"/>
              </a:spcBef>
              <a:defRPr sz="3360"/>
            </a:lvl1pPr>
            <a:lvl2pPr marL="948690" indent="-400050">
              <a:spcBef>
                <a:spcPts val="720"/>
              </a:spcBef>
              <a:defRPr sz="3360"/>
            </a:lvl2pPr>
            <a:lvl3pPr marL="1481327" indent="-384047">
              <a:spcBef>
                <a:spcPts val="720"/>
              </a:spcBef>
              <a:defRPr sz="3360"/>
            </a:lvl3pPr>
            <a:lvl4pPr marL="2072640" indent="-426720">
              <a:spcBef>
                <a:spcPts val="720"/>
              </a:spcBef>
              <a:defRPr sz="3360"/>
            </a:lvl4pPr>
            <a:lvl5pPr marL="2621280" indent="-426720">
              <a:spcBef>
                <a:spcPts val="720"/>
              </a:spcBef>
              <a:defRPr sz="336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3912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467C8-88AE-FC4D-8543-A30882F25BC0}"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43461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8B611C-741F-D24C-9CC8-AD830683AC28}" type="datetime1">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84960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AA2717-3466-7347-9FA2-AF140D8FF982}"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45243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9B98C-2A5B-D245-8748-01538F6452F5}" type="datetime1">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64064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1FCCCF-3395-2040-9DDD-9F60506DE03D}" type="datetime1">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203944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8308D-91CA-D145-9C62-C0C05127E515}" type="datetime1">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00376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28FFEC-D0D0-DB4A-BC88-9DE427A7869A}"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71558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9FEC86-EA5C-0144-97EA-FC8DE8235FF9}" type="datetime1">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945EE-2D3E-2545-9F53-B46410BEF503}" type="slidenum">
              <a:rPr lang="en-US" smtClean="0"/>
              <a:t>‹#›</a:t>
            </a:fld>
            <a:endParaRPr lang="en-US"/>
          </a:p>
        </p:txBody>
      </p:sp>
    </p:spTree>
    <p:extLst>
      <p:ext uri="{BB962C8B-B14F-4D97-AF65-F5344CB8AC3E}">
        <p14:creationId xmlns:p14="http://schemas.microsoft.com/office/powerpoint/2010/main" val="170193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7DD4C3F7-1746-7C43-99EE-5E1A3523EA37}" type="datetime1">
              <a:rPr lang="en-US" smtClean="0"/>
              <a:t>12/16/2019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2BD945EE-2D3E-2545-9F53-B46410BEF503}" type="slidenum">
              <a:rPr lang="en-US" smtClean="0"/>
              <a:pPr/>
              <a:t>‹#›</a:t>
            </a:fld>
            <a:endParaRPr lang="en-US" dirty="0"/>
          </a:p>
        </p:txBody>
      </p:sp>
    </p:spTree>
    <p:extLst>
      <p:ext uri="{BB962C8B-B14F-4D97-AF65-F5344CB8AC3E}">
        <p14:creationId xmlns:p14="http://schemas.microsoft.com/office/powerpoint/2010/main" val="196299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em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carolyn_thope@unc.edu" TargetMode="External"/><Relationship Id="rId2" Type="http://schemas.openxmlformats.org/officeDocument/2006/relationships/hyperlink" Target="mailto:ik2293@columbia.edu" TargetMode="External"/><Relationship Id="rId1" Type="http://schemas.openxmlformats.org/officeDocument/2006/relationships/slideLayout" Target="../slideLayouts/slideLayout1.xml"/><Relationship Id="rId4" Type="http://schemas.openxmlformats.org/officeDocument/2006/relationships/hyperlink" Target="mailto:voils@surgery.wisc.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074BB2-BF21-B845-A2F6-C050F3674D28}"/>
              </a:ext>
            </a:extLst>
          </p:cNvPr>
          <p:cNvSpPr>
            <a:spLocks noGrp="1" noChangeArrowheads="1"/>
          </p:cNvSpPr>
          <p:nvPr>
            <p:ph type="ctrTitle"/>
          </p:nvPr>
        </p:nvSpPr>
        <p:spPr>
          <a:xfrm>
            <a:off x="344556" y="320440"/>
            <a:ext cx="11502886" cy="2041525"/>
          </a:xfrm>
        </p:spPr>
        <p:txBody>
          <a:bodyPr>
            <a:noAutofit/>
          </a:bodyPr>
          <a:lstStyle/>
          <a:p>
            <a:r>
              <a:rPr lang="en-US" sz="4000" b="1" dirty="0"/>
              <a:t>Measuring the Multiple Dimensions of </a:t>
            </a:r>
            <a:br>
              <a:rPr lang="en-US" sz="4000" b="1" dirty="0"/>
            </a:br>
            <a:r>
              <a:rPr lang="en-US" sz="4000" b="1" dirty="0"/>
              <a:t>Medication Adherence </a:t>
            </a:r>
            <a:br>
              <a:rPr lang="en-US" sz="4000" b="1" dirty="0"/>
            </a:br>
            <a:r>
              <a:rPr lang="en-US" sz="4000" b="1" dirty="0"/>
              <a:t>in Behavior Change Research</a:t>
            </a:r>
            <a:endParaRPr lang="en-US" sz="4000" spc="-150" dirty="0">
              <a:ea typeface="Arial" charset="0"/>
              <a:cs typeface="Arial" charset="0"/>
            </a:endParaRPr>
          </a:p>
        </p:txBody>
      </p:sp>
      <p:sp>
        <p:nvSpPr>
          <p:cNvPr id="7171" name="Rectangle 3">
            <a:extLst>
              <a:ext uri="{FF2B5EF4-FFF2-40B4-BE49-F238E27FC236}">
                <a16:creationId xmlns:a16="http://schemas.microsoft.com/office/drawing/2014/main" id="{93F64B86-03F5-EE42-B6E2-8728056FFEE8}"/>
              </a:ext>
            </a:extLst>
          </p:cNvPr>
          <p:cNvSpPr>
            <a:spLocks noGrp="1" noChangeArrowheads="1"/>
          </p:cNvSpPr>
          <p:nvPr>
            <p:ph type="subTitle" idx="1"/>
          </p:nvPr>
        </p:nvSpPr>
        <p:spPr>
          <a:xfrm>
            <a:off x="702365" y="3248613"/>
            <a:ext cx="10787269" cy="462600"/>
          </a:xfrm>
        </p:spPr>
        <p:txBody>
          <a:bodyPr>
            <a:noAutofit/>
          </a:bodyPr>
          <a:lstStyle/>
          <a:p>
            <a:pPr algn="l">
              <a:defRPr/>
            </a:pPr>
            <a:r>
              <a:rPr lang="en-US" altLang="en-US" dirty="0">
                <a:solidFill>
                  <a:srgbClr val="000000"/>
                </a:solidFill>
                <a:latin typeface="Arial" panose="020B0604020202020204" pitchFamily="34" charset="0"/>
                <a:cs typeface="Arial" panose="020B0604020202020204" pitchFamily="34" charset="0"/>
              </a:rPr>
              <a:t>Ian M. Kronish, MD, MPH; Corrine I. </a:t>
            </a:r>
            <a:r>
              <a:rPr lang="en-US" altLang="en-US" dirty="0" err="1">
                <a:solidFill>
                  <a:srgbClr val="000000"/>
                </a:solidFill>
                <a:latin typeface="Arial" panose="020B0604020202020204" pitchFamily="34" charset="0"/>
                <a:cs typeface="Arial" panose="020B0604020202020204" pitchFamily="34" charset="0"/>
              </a:rPr>
              <a:t>Voils</a:t>
            </a:r>
            <a:r>
              <a:rPr lang="en-US" altLang="en-US" dirty="0">
                <a:solidFill>
                  <a:srgbClr val="000000"/>
                </a:solidFill>
                <a:latin typeface="Arial" panose="020B0604020202020204" pitchFamily="34" charset="0"/>
                <a:cs typeface="Arial" panose="020B0604020202020204" pitchFamily="34" charset="0"/>
              </a:rPr>
              <a:t>, PhD; Carolyn T. Thorpe, PhD, MPH</a:t>
            </a:r>
          </a:p>
        </p:txBody>
      </p:sp>
      <p:cxnSp>
        <p:nvCxnSpPr>
          <p:cNvPr id="4" name="Straight Connector 3"/>
          <p:cNvCxnSpPr>
            <a:cxnSpLocks/>
          </p:cNvCxnSpPr>
          <p:nvPr/>
        </p:nvCxnSpPr>
        <p:spPr>
          <a:xfrm>
            <a:off x="3750013" y="3839161"/>
            <a:ext cx="0" cy="2247084"/>
          </a:xfrm>
          <a:prstGeom prst="line">
            <a:avLst/>
          </a:prstGeom>
          <a:ln w="12700" cmpd="sng">
            <a:prstDash val="dot"/>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3"/>
          <a:stretch>
            <a:fillRect/>
          </a:stretch>
        </p:blipFill>
        <p:spPr>
          <a:xfrm>
            <a:off x="902442" y="3943052"/>
            <a:ext cx="2384739" cy="356161"/>
          </a:xfrm>
          <a:prstGeom prst="rect">
            <a:avLst/>
          </a:prstGeom>
        </p:spPr>
      </p:pic>
      <p:cxnSp>
        <p:nvCxnSpPr>
          <p:cNvPr id="13" name="Straight Connector 12"/>
          <p:cNvCxnSpPr>
            <a:cxnSpLocks/>
          </p:cNvCxnSpPr>
          <p:nvPr/>
        </p:nvCxnSpPr>
        <p:spPr>
          <a:xfrm flipH="1">
            <a:off x="702364" y="2768984"/>
            <a:ext cx="10787270" cy="0"/>
          </a:xfrm>
          <a:prstGeom prst="line">
            <a:avLst/>
          </a:prstGeom>
          <a:ln w="12700" cmpd="sng">
            <a:prstDash val="dot"/>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1C16A65-B98D-9C45-829D-D726EB2B3404}"/>
              </a:ext>
            </a:extLst>
          </p:cNvPr>
          <p:cNvPicPr>
            <a:picLocks noChangeAspect="1"/>
          </p:cNvPicPr>
          <p:nvPr/>
        </p:nvPicPr>
        <p:blipFill>
          <a:blip r:embed="rId4"/>
          <a:stretch>
            <a:fillRect/>
          </a:stretch>
        </p:blipFill>
        <p:spPr>
          <a:xfrm>
            <a:off x="344556" y="4324537"/>
            <a:ext cx="1841500" cy="1104900"/>
          </a:xfrm>
          <a:prstGeom prst="rect">
            <a:avLst/>
          </a:prstGeom>
        </p:spPr>
      </p:pic>
      <p:pic>
        <p:nvPicPr>
          <p:cNvPr id="9" name="Picture 8">
            <a:extLst>
              <a:ext uri="{FF2B5EF4-FFF2-40B4-BE49-F238E27FC236}">
                <a16:creationId xmlns:a16="http://schemas.microsoft.com/office/drawing/2014/main" id="{5C726A62-AA22-9F4C-A68C-54E74289AF2D}"/>
              </a:ext>
            </a:extLst>
          </p:cNvPr>
          <p:cNvPicPr>
            <a:picLocks noChangeAspect="1"/>
          </p:cNvPicPr>
          <p:nvPr/>
        </p:nvPicPr>
        <p:blipFill>
          <a:blip r:embed="rId5"/>
          <a:stretch>
            <a:fillRect/>
          </a:stretch>
        </p:blipFill>
        <p:spPr>
          <a:xfrm>
            <a:off x="1025209" y="5433552"/>
            <a:ext cx="2139203" cy="589780"/>
          </a:xfrm>
          <a:prstGeom prst="rect">
            <a:avLst/>
          </a:prstGeom>
        </p:spPr>
      </p:pic>
      <p:pic>
        <p:nvPicPr>
          <p:cNvPr id="2" name="Picture 1">
            <a:extLst>
              <a:ext uri="{FF2B5EF4-FFF2-40B4-BE49-F238E27FC236}">
                <a16:creationId xmlns:a16="http://schemas.microsoft.com/office/drawing/2014/main" id="{9F40DEF6-D0E2-9145-98D7-DD68B48628E2}"/>
              </a:ext>
            </a:extLst>
          </p:cNvPr>
          <p:cNvPicPr>
            <a:picLocks noChangeAspect="1"/>
          </p:cNvPicPr>
          <p:nvPr/>
        </p:nvPicPr>
        <p:blipFill>
          <a:blip r:embed="rId6"/>
          <a:stretch>
            <a:fillRect/>
          </a:stretch>
        </p:blipFill>
        <p:spPr>
          <a:xfrm>
            <a:off x="7126917" y="4885385"/>
            <a:ext cx="1422400" cy="1422400"/>
          </a:xfrm>
          <a:prstGeom prst="rect">
            <a:avLst/>
          </a:prstGeom>
        </p:spPr>
      </p:pic>
      <p:pic>
        <p:nvPicPr>
          <p:cNvPr id="3" name="Picture 2">
            <a:extLst>
              <a:ext uri="{FF2B5EF4-FFF2-40B4-BE49-F238E27FC236}">
                <a16:creationId xmlns:a16="http://schemas.microsoft.com/office/drawing/2014/main" id="{C5D8BD35-EE68-6B46-8C77-F976E4988B27}"/>
              </a:ext>
            </a:extLst>
          </p:cNvPr>
          <p:cNvPicPr>
            <a:picLocks noChangeAspect="1"/>
          </p:cNvPicPr>
          <p:nvPr/>
        </p:nvPicPr>
        <p:blipFill>
          <a:blip r:embed="rId7"/>
          <a:stretch>
            <a:fillRect/>
          </a:stretch>
        </p:blipFill>
        <p:spPr>
          <a:xfrm>
            <a:off x="4699845" y="4994243"/>
            <a:ext cx="1968500" cy="1028700"/>
          </a:xfrm>
          <a:prstGeom prst="rect">
            <a:avLst/>
          </a:prstGeom>
        </p:spPr>
      </p:pic>
      <p:pic>
        <p:nvPicPr>
          <p:cNvPr id="5" name="Picture 4">
            <a:extLst>
              <a:ext uri="{FF2B5EF4-FFF2-40B4-BE49-F238E27FC236}">
                <a16:creationId xmlns:a16="http://schemas.microsoft.com/office/drawing/2014/main" id="{F0574906-BDAC-FE45-BE1A-E661B7052AEF}"/>
              </a:ext>
            </a:extLst>
          </p:cNvPr>
          <p:cNvPicPr>
            <a:picLocks noChangeAspect="1"/>
          </p:cNvPicPr>
          <p:nvPr/>
        </p:nvPicPr>
        <p:blipFill>
          <a:blip r:embed="rId8"/>
          <a:stretch>
            <a:fillRect/>
          </a:stretch>
        </p:blipFill>
        <p:spPr>
          <a:xfrm>
            <a:off x="9126684" y="4722954"/>
            <a:ext cx="1584831" cy="1584831"/>
          </a:xfrm>
          <a:prstGeom prst="rect">
            <a:avLst/>
          </a:prstGeom>
        </p:spPr>
      </p:pic>
      <p:sp>
        <p:nvSpPr>
          <p:cNvPr id="14" name="Rectangle 2">
            <a:extLst>
              <a:ext uri="{FF2B5EF4-FFF2-40B4-BE49-F238E27FC236}">
                <a16:creationId xmlns:a16="http://schemas.microsoft.com/office/drawing/2014/main" id="{C8D411E5-7F37-A74A-9774-D676AD867BC6}"/>
              </a:ext>
            </a:extLst>
          </p:cNvPr>
          <p:cNvSpPr txBox="1">
            <a:spLocks noChangeArrowheads="1"/>
          </p:cNvSpPr>
          <p:nvPr/>
        </p:nvSpPr>
        <p:spPr>
          <a:xfrm>
            <a:off x="4335615" y="3770304"/>
            <a:ext cx="7183106" cy="8591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1"/>
                </a:solidFill>
                <a:latin typeface="Arial" charset="0"/>
                <a:ea typeface="+mj-ea"/>
                <a:cs typeface="+mj-cs"/>
              </a:defRPr>
            </a:lvl1pPr>
          </a:lstStyle>
          <a:p>
            <a:r>
              <a:rPr lang="en-US" sz="2400" b="1" dirty="0"/>
              <a:t>December 12, 2019</a:t>
            </a:r>
          </a:p>
          <a:p>
            <a:r>
              <a:rPr lang="en-US" sz="2400" b="1" dirty="0"/>
              <a:t>SOBC Grand Rounds Speaker Series</a:t>
            </a:r>
            <a:endParaRPr lang="en-US" sz="2400" spc="-150" dirty="0">
              <a:ea typeface="Arial" charset="0"/>
              <a:cs typeface="Arial" charset="0"/>
            </a:endParaRPr>
          </a:p>
        </p:txBody>
      </p:sp>
      <p:pic>
        <p:nvPicPr>
          <p:cNvPr id="10" name="Picture 9"/>
          <p:cNvPicPr>
            <a:picLocks noChangeAspect="1"/>
          </p:cNvPicPr>
          <p:nvPr/>
        </p:nvPicPr>
        <p:blipFill>
          <a:blip r:embed="rId9"/>
          <a:stretch>
            <a:fillRect/>
          </a:stretch>
        </p:blipFill>
        <p:spPr>
          <a:xfrm>
            <a:off x="2670014" y="4407410"/>
            <a:ext cx="917945" cy="917945"/>
          </a:xfrm>
          <a:prstGeom prst="rect">
            <a:avLst/>
          </a:prstGeom>
        </p:spPr>
      </p:pic>
    </p:spTree>
    <p:extLst>
      <p:ext uri="{BB962C8B-B14F-4D97-AF65-F5344CB8AC3E}">
        <p14:creationId xmlns:p14="http://schemas.microsoft.com/office/powerpoint/2010/main" val="50219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670"/>
            <a:ext cx="12192000" cy="657018"/>
          </a:xfrm>
        </p:spPr>
        <p:txBody>
          <a:bodyPr>
            <a:normAutofit fontScale="90000"/>
          </a:bodyPr>
          <a:lstStyle/>
          <a:p>
            <a:pPr algn="ctr"/>
            <a:r>
              <a:rPr lang="en-US" b="1" spc="-150" dirty="0"/>
              <a:t>Initial Framework: Measurement Methods</a:t>
            </a:r>
            <a:br>
              <a:rPr lang="en-US" b="1" spc="-150" dirty="0"/>
            </a:br>
            <a:r>
              <a:rPr lang="en-US" b="1" spc="-150" dirty="0"/>
              <a:t/>
            </a:r>
            <a:br>
              <a:rPr lang="en-US" b="1" spc="-150" dirty="0"/>
            </a:br>
            <a:endParaRPr lang="en-US" b="1" spc="-150" dirty="0"/>
          </a:p>
        </p:txBody>
      </p:sp>
      <p:sp>
        <p:nvSpPr>
          <p:cNvPr id="5" name="Content Placeholder 2"/>
          <p:cNvSpPr txBox="1">
            <a:spLocks/>
          </p:cNvSpPr>
          <p:nvPr/>
        </p:nvSpPr>
        <p:spPr>
          <a:xfrm>
            <a:off x="1420238" y="1498060"/>
            <a:ext cx="9260732" cy="46789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dirty="0"/>
              <a:t>Self-report</a:t>
            </a:r>
          </a:p>
          <a:p>
            <a:pPr marL="0" indent="0" algn="ctr">
              <a:buNone/>
            </a:pPr>
            <a:r>
              <a:rPr lang="en-US" sz="3200" dirty="0"/>
              <a:t>Pill/dose count</a:t>
            </a:r>
          </a:p>
          <a:p>
            <a:pPr marL="0" indent="0" algn="ctr">
              <a:buNone/>
            </a:pPr>
            <a:r>
              <a:rPr lang="en-US" sz="3200" dirty="0"/>
              <a:t>Pharmacy refill </a:t>
            </a:r>
          </a:p>
          <a:p>
            <a:pPr marL="0" indent="0" algn="ctr">
              <a:buNone/>
            </a:pPr>
            <a:r>
              <a:rPr lang="en-US" sz="3200" dirty="0"/>
              <a:t>Biomarker </a:t>
            </a:r>
          </a:p>
          <a:p>
            <a:pPr marL="0" indent="0" algn="ctr">
              <a:buNone/>
            </a:pPr>
            <a:r>
              <a:rPr lang="en-US" sz="3200" dirty="0"/>
              <a:t>Drug or metabolite level </a:t>
            </a:r>
          </a:p>
          <a:p>
            <a:pPr marL="0" indent="0" algn="ctr">
              <a:buNone/>
            </a:pPr>
            <a:r>
              <a:rPr lang="en-US" sz="3200" dirty="0"/>
              <a:t>Electronic medication monitor</a:t>
            </a:r>
          </a:p>
          <a:p>
            <a:pPr marL="0" indent="0" algn="ctr">
              <a:buNone/>
            </a:pPr>
            <a:r>
              <a:rPr lang="en-US" sz="3200" dirty="0"/>
              <a:t>Ingestible sensor</a:t>
            </a:r>
          </a:p>
          <a:p>
            <a:pPr marL="0" indent="0" algn="ctr">
              <a:buNone/>
            </a:pPr>
            <a:r>
              <a:rPr lang="en-US" sz="3200" dirty="0"/>
              <a:t>Direct observation</a:t>
            </a:r>
          </a:p>
          <a:p>
            <a:pPr marL="0" indent="0">
              <a:lnSpc>
                <a:spcPct val="50000"/>
              </a:lnSpc>
              <a:buNone/>
            </a:pPr>
            <a:endParaRPr lang="en-US" sz="2400" dirty="0"/>
          </a:p>
        </p:txBody>
      </p:sp>
      <p:sp>
        <p:nvSpPr>
          <p:cNvPr id="6" name="Slide Number Placeholder 5"/>
          <p:cNvSpPr>
            <a:spLocks noGrp="1"/>
          </p:cNvSpPr>
          <p:nvPr>
            <p:ph type="sldNum" sz="quarter" idx="12"/>
          </p:nvPr>
        </p:nvSpPr>
        <p:spPr/>
        <p:txBody>
          <a:bodyPr/>
          <a:lstStyle/>
          <a:p>
            <a:fld id="{2BD945EE-2D3E-2545-9F53-B46410BEF503}" type="slidenum">
              <a:rPr lang="en-US" smtClean="0"/>
              <a:t>10</a:t>
            </a:fld>
            <a:endParaRPr lang="en-US"/>
          </a:p>
        </p:txBody>
      </p:sp>
    </p:spTree>
    <p:extLst>
      <p:ext uri="{BB962C8B-B14F-4D97-AF65-F5344CB8AC3E}">
        <p14:creationId xmlns:p14="http://schemas.microsoft.com/office/powerpoint/2010/main" val="4160656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30" y="2500530"/>
            <a:ext cx="3925681" cy="1325563"/>
          </a:xfrm>
        </p:spPr>
        <p:txBody>
          <a:bodyPr>
            <a:normAutofit/>
          </a:bodyPr>
          <a:lstStyle/>
          <a:p>
            <a:pPr algn="r"/>
            <a:r>
              <a:rPr lang="en-US" sz="4800" b="1" spc="-150" dirty="0"/>
              <a:t>Survey 1</a:t>
            </a:r>
            <a:br>
              <a:rPr lang="en-US" sz="4800" b="1" spc="-150" dirty="0"/>
            </a:br>
            <a:r>
              <a:rPr lang="en-US" sz="3600" spc="-150" dirty="0"/>
              <a:t>12/15/17-1/30/2018</a:t>
            </a:r>
            <a:endParaRPr lang="en-US" sz="3600" b="1" spc="-150" dirty="0"/>
          </a:p>
        </p:txBody>
      </p:sp>
      <p:sp>
        <p:nvSpPr>
          <p:cNvPr id="5" name="TextBox 4"/>
          <p:cNvSpPr txBox="1"/>
          <p:nvPr/>
        </p:nvSpPr>
        <p:spPr>
          <a:xfrm>
            <a:off x="5449356" y="1926077"/>
            <a:ext cx="5153793" cy="2739211"/>
          </a:xfrm>
          <a:prstGeom prst="rect">
            <a:avLst/>
          </a:prstGeom>
          <a:noFill/>
        </p:spPr>
        <p:txBody>
          <a:bodyPr wrap="square" rtlCol="0">
            <a:spAutoFit/>
          </a:bodyPr>
          <a:lstStyle/>
          <a:p>
            <a:pPr>
              <a:lnSpc>
                <a:spcPct val="90000"/>
              </a:lnSpc>
            </a:pPr>
            <a:r>
              <a:rPr lang="en-US" sz="3200" dirty="0">
                <a:latin typeface="Arial"/>
                <a:cs typeface="Arial"/>
              </a:rPr>
              <a:t>Assess agreement with proposed framework comprised of nonadherence behaviors and measurement methods</a:t>
            </a:r>
          </a:p>
          <a:p>
            <a:endParaRPr lang="en-US" sz="2800" dirty="0">
              <a:latin typeface="Arial"/>
              <a:cs typeface="Arial"/>
            </a:endParaRPr>
          </a:p>
        </p:txBody>
      </p:sp>
      <p:cxnSp>
        <p:nvCxnSpPr>
          <p:cNvPr id="6" name="Straight Connector 5"/>
          <p:cNvCxnSpPr>
            <a:cxnSpLocks/>
          </p:cNvCxnSpPr>
          <p:nvPr/>
        </p:nvCxnSpPr>
        <p:spPr>
          <a:xfrm>
            <a:off x="5085083" y="1926077"/>
            <a:ext cx="0" cy="2383121"/>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11</a:t>
            </a:fld>
            <a:endParaRPr lang="en-US"/>
          </a:p>
        </p:txBody>
      </p:sp>
    </p:spTree>
    <p:extLst>
      <p:ext uri="{BB962C8B-B14F-4D97-AF65-F5344CB8AC3E}">
        <p14:creationId xmlns:p14="http://schemas.microsoft.com/office/powerpoint/2010/main" val="714880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160" y="2500530"/>
            <a:ext cx="3455651" cy="1325563"/>
          </a:xfrm>
        </p:spPr>
        <p:txBody>
          <a:bodyPr>
            <a:normAutofit fontScale="90000"/>
          </a:bodyPr>
          <a:lstStyle/>
          <a:p>
            <a:pPr algn="r"/>
            <a:r>
              <a:rPr lang="en-US" sz="4800" b="1" dirty="0"/>
              <a:t>Eligibility Criteria for Experts</a:t>
            </a:r>
            <a:endParaRPr lang="en-US" sz="4800" b="1" spc="-150" dirty="0"/>
          </a:p>
        </p:txBody>
      </p:sp>
      <p:sp>
        <p:nvSpPr>
          <p:cNvPr id="5" name="TextBox 4"/>
          <p:cNvSpPr txBox="1"/>
          <p:nvPr/>
        </p:nvSpPr>
        <p:spPr>
          <a:xfrm>
            <a:off x="5424808" y="838515"/>
            <a:ext cx="6371583" cy="4832092"/>
          </a:xfrm>
          <a:prstGeom prst="rect">
            <a:avLst/>
          </a:prstGeom>
          <a:noFill/>
        </p:spPr>
        <p:txBody>
          <a:bodyPr wrap="square" rtlCol="0">
            <a:spAutoFit/>
          </a:bodyPr>
          <a:lstStyle/>
          <a:p>
            <a:r>
              <a:rPr lang="en-US" sz="2800" dirty="0">
                <a:latin typeface="Arial"/>
                <a:cs typeface="Arial"/>
              </a:rPr>
              <a:t>&gt;5 years experience in medication adherence research</a:t>
            </a:r>
          </a:p>
          <a:p>
            <a:endParaRPr lang="en-US" sz="2800" dirty="0">
              <a:latin typeface="Arial"/>
              <a:cs typeface="Arial"/>
            </a:endParaRPr>
          </a:p>
          <a:p>
            <a:r>
              <a:rPr lang="en-US" sz="2800" dirty="0">
                <a:latin typeface="Arial"/>
                <a:cs typeface="Arial"/>
              </a:rPr>
              <a:t>International reputation per publications and presentations</a:t>
            </a:r>
          </a:p>
          <a:p>
            <a:endParaRPr lang="en-US" sz="2800" dirty="0">
              <a:latin typeface="Arial"/>
              <a:cs typeface="Arial"/>
            </a:endParaRPr>
          </a:p>
          <a:p>
            <a:r>
              <a:rPr lang="en-US" sz="2800" dirty="0">
                <a:latin typeface="Arial"/>
                <a:cs typeface="Arial"/>
              </a:rPr>
              <a:t>English proficiency</a:t>
            </a:r>
          </a:p>
          <a:p>
            <a:endParaRPr lang="en-US" sz="2800" dirty="0">
              <a:latin typeface="Arial"/>
              <a:cs typeface="Arial"/>
            </a:endParaRPr>
          </a:p>
          <a:p>
            <a:r>
              <a:rPr lang="en-US" sz="2800" dirty="0">
                <a:latin typeface="Arial"/>
                <a:cs typeface="Arial"/>
              </a:rPr>
              <a:t>Geographic and discipline diversity</a:t>
            </a:r>
          </a:p>
          <a:p>
            <a:r>
              <a:rPr lang="en-US" sz="2800" dirty="0">
                <a:latin typeface="Arial"/>
                <a:cs typeface="Arial"/>
              </a:rPr>
              <a:t/>
            </a:r>
            <a:br>
              <a:rPr lang="en-US" sz="2800" dirty="0">
                <a:latin typeface="Arial"/>
                <a:cs typeface="Arial"/>
              </a:rPr>
            </a:br>
            <a:endParaRPr lang="en-US" sz="2800" dirty="0">
              <a:solidFill>
                <a:srgbClr val="FF0000"/>
              </a:solidFill>
            </a:endParaRPr>
          </a:p>
        </p:txBody>
      </p:sp>
      <p:cxnSp>
        <p:nvCxnSpPr>
          <p:cNvPr id="6" name="Straight Connector 5"/>
          <p:cNvCxnSpPr>
            <a:cxnSpLocks/>
          </p:cNvCxnSpPr>
          <p:nvPr/>
        </p:nvCxnSpPr>
        <p:spPr>
          <a:xfrm>
            <a:off x="5085083" y="583660"/>
            <a:ext cx="0" cy="5772690"/>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12</a:t>
            </a:fld>
            <a:endParaRPr lang="en-US"/>
          </a:p>
        </p:txBody>
      </p:sp>
    </p:spTree>
    <p:extLst>
      <p:ext uri="{BB962C8B-B14F-4D97-AF65-F5344CB8AC3E}">
        <p14:creationId xmlns:p14="http://schemas.microsoft.com/office/powerpoint/2010/main" val="124383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E708E-DBE1-6141-BB94-57553C1C2BED}"/>
              </a:ext>
            </a:extLst>
          </p:cNvPr>
          <p:cNvSpPr>
            <a:spLocks noGrp="1"/>
          </p:cNvSpPr>
          <p:nvPr>
            <p:ph type="ctrTitle"/>
          </p:nvPr>
        </p:nvSpPr>
        <p:spPr/>
        <p:txBody>
          <a:bodyPr/>
          <a:lstStyle/>
          <a:p>
            <a:r>
              <a:rPr lang="en-US" b="1" dirty="0"/>
              <a:t>Survey 1 Results</a:t>
            </a:r>
          </a:p>
        </p:txBody>
      </p:sp>
      <p:sp>
        <p:nvSpPr>
          <p:cNvPr id="4" name="Slide Number Placeholder 3">
            <a:extLst>
              <a:ext uri="{FF2B5EF4-FFF2-40B4-BE49-F238E27FC236}">
                <a16:creationId xmlns:a16="http://schemas.microsoft.com/office/drawing/2014/main" id="{797F677F-8831-764D-AAB3-2B544BEC9322}"/>
              </a:ext>
            </a:extLst>
          </p:cNvPr>
          <p:cNvSpPr>
            <a:spLocks noGrp="1"/>
          </p:cNvSpPr>
          <p:nvPr>
            <p:ph type="sldNum" sz="quarter" idx="12"/>
          </p:nvPr>
        </p:nvSpPr>
        <p:spPr/>
        <p:txBody>
          <a:bodyPr/>
          <a:lstStyle/>
          <a:p>
            <a:fld id="{2BD945EE-2D3E-2545-9F53-B46410BEF503}" type="slidenum">
              <a:rPr lang="en-US" smtClean="0"/>
              <a:t>13</a:t>
            </a:fld>
            <a:endParaRPr lang="en-US"/>
          </a:p>
        </p:txBody>
      </p:sp>
      <p:sp>
        <p:nvSpPr>
          <p:cNvPr id="6" name="Title 1">
            <a:extLst>
              <a:ext uri="{FF2B5EF4-FFF2-40B4-BE49-F238E27FC236}">
                <a16:creationId xmlns:a16="http://schemas.microsoft.com/office/drawing/2014/main" id="{D54DD294-76F8-2C4C-AB5C-EAEEC53E4EC4}"/>
              </a:ext>
            </a:extLst>
          </p:cNvPr>
          <p:cNvSpPr txBox="1">
            <a:spLocks/>
          </p:cNvSpPr>
          <p:nvPr/>
        </p:nvSpPr>
        <p:spPr>
          <a:xfrm>
            <a:off x="1345518" y="3907462"/>
            <a:ext cx="9780105"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a:lstStyle>
          <a:p>
            <a:pPr algn="ctr"/>
            <a:r>
              <a:rPr lang="en-US" sz="3600" spc="-150" dirty="0"/>
              <a:t>Response Rate: 24 of 30 (N=80%)</a:t>
            </a:r>
          </a:p>
        </p:txBody>
      </p:sp>
    </p:spTree>
    <p:extLst>
      <p:ext uri="{BB962C8B-B14F-4D97-AF65-F5344CB8AC3E}">
        <p14:creationId xmlns:p14="http://schemas.microsoft.com/office/powerpoint/2010/main" val="227605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
            <a:ext cx="12192000" cy="1325563"/>
          </a:xfrm>
        </p:spPr>
        <p:txBody>
          <a:bodyPr>
            <a:normAutofit/>
          </a:bodyPr>
          <a:lstStyle/>
          <a:p>
            <a:pPr algn="ctr"/>
            <a:r>
              <a:rPr lang="en-US" sz="4000" b="1" spc="-150" dirty="0"/>
              <a:t>Survey 1 Respondents (N=24)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8052416"/>
              </p:ext>
            </p:extLst>
          </p:nvPr>
        </p:nvGraphicFramePr>
        <p:xfrm>
          <a:off x="1139687" y="1193881"/>
          <a:ext cx="9912626" cy="5394960"/>
        </p:xfrm>
        <a:graphic>
          <a:graphicData uri="http://schemas.openxmlformats.org/drawingml/2006/table">
            <a:tbl>
              <a:tblPr bandRow="1">
                <a:tableStyleId>{9D7B26C5-4107-4FEC-AEDC-1716B250A1EF}</a:tableStyleId>
              </a:tblPr>
              <a:tblGrid>
                <a:gridCol w="5208104">
                  <a:extLst>
                    <a:ext uri="{9D8B030D-6E8A-4147-A177-3AD203B41FA5}">
                      <a16:colId xmlns:a16="http://schemas.microsoft.com/office/drawing/2014/main" val="20000"/>
                    </a:ext>
                  </a:extLst>
                </a:gridCol>
                <a:gridCol w="4704522">
                  <a:extLst>
                    <a:ext uri="{9D8B030D-6E8A-4147-A177-3AD203B41FA5}">
                      <a16:colId xmlns:a16="http://schemas.microsoft.com/office/drawing/2014/main" val="20001"/>
                    </a:ext>
                  </a:extLst>
                </a:gridCol>
              </a:tblGrid>
              <a:tr h="370840">
                <a:tc>
                  <a:txBody>
                    <a:bodyPr/>
                    <a:lstStyle/>
                    <a:p>
                      <a:r>
                        <a:rPr lang="en-US" sz="2400" b="1" dirty="0">
                          <a:latin typeface="Arial" panose="020B0604020202020204" pitchFamily="34" charset="0"/>
                          <a:cs typeface="Arial" panose="020B0604020202020204" pitchFamily="34" charset="0"/>
                        </a:rPr>
                        <a:t>Years</a:t>
                      </a:r>
                      <a:r>
                        <a:rPr lang="en-US" sz="2400" b="1" baseline="0" dirty="0">
                          <a:latin typeface="Arial" panose="020B0604020202020204" pitchFamily="34" charset="0"/>
                          <a:cs typeface="Arial" panose="020B0604020202020204" pitchFamily="34" charset="0"/>
                        </a:rPr>
                        <a:t> since training</a:t>
                      </a:r>
                      <a:endParaRPr lang="en-US" sz="2400" b="1" dirty="0">
                        <a:latin typeface="Arial" panose="020B0604020202020204" pitchFamily="34" charset="0"/>
                        <a:ea typeface="Arial"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23 </a:t>
                      </a:r>
                      <a:r>
                        <a:rPr lang="en-US" sz="2400" dirty="0" err="1">
                          <a:latin typeface="Arial" panose="020B0604020202020204" pitchFamily="34" charset="0"/>
                          <a:cs typeface="Arial" panose="020B0604020202020204" pitchFamily="34" charset="0"/>
                        </a:rPr>
                        <a:t>yrs</a:t>
                      </a:r>
                      <a:r>
                        <a:rPr lang="en-US" sz="2400" dirty="0">
                          <a:latin typeface="Arial" panose="020B0604020202020204" pitchFamily="34" charset="0"/>
                          <a:cs typeface="Arial" panose="020B0604020202020204" pitchFamily="34" charset="0"/>
                        </a:rPr>
                        <a:t> +/- 11 </a:t>
                      </a:r>
                      <a:r>
                        <a:rPr lang="en-US" sz="2400" dirty="0" err="1">
                          <a:latin typeface="Arial" panose="020B0604020202020204" pitchFamily="34" charset="0"/>
                          <a:cs typeface="Arial" panose="020B0604020202020204" pitchFamily="34" charset="0"/>
                        </a:rPr>
                        <a:t>yrs</a:t>
                      </a:r>
                      <a:r>
                        <a:rPr lang="en-US" sz="2400" dirty="0">
                          <a:latin typeface="Arial" panose="020B0604020202020204" pitchFamily="34" charset="0"/>
                          <a:cs typeface="Arial" panose="020B0604020202020204" pitchFamily="34" charset="0"/>
                        </a:rPr>
                        <a:t> (9 to 40 </a:t>
                      </a:r>
                      <a:r>
                        <a:rPr lang="en-US" sz="2400" dirty="0" err="1">
                          <a:latin typeface="Arial" panose="020B0604020202020204" pitchFamily="34" charset="0"/>
                          <a:cs typeface="Arial" panose="020B0604020202020204" pitchFamily="34" charset="0"/>
                        </a:rPr>
                        <a:t>yrs</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400" b="1" dirty="0">
                          <a:latin typeface="Arial" panose="020B0604020202020204" pitchFamily="34" charset="0"/>
                          <a:cs typeface="Arial" panose="020B0604020202020204" pitchFamily="34" charset="0"/>
                        </a:rPr>
                        <a:t>Discipline</a:t>
                      </a:r>
                    </a:p>
                    <a:p>
                      <a:r>
                        <a:rPr lang="en-US" sz="2400" dirty="0">
                          <a:latin typeface="Arial" panose="020B0604020202020204" pitchFamily="34" charset="0"/>
                          <a:cs typeface="Arial" panose="020B0604020202020204" pitchFamily="34" charset="0"/>
                        </a:rPr>
                        <a:t>  Medicine</a:t>
                      </a:r>
                    </a:p>
                    <a:p>
                      <a:r>
                        <a:rPr lang="en-US" sz="2400" dirty="0">
                          <a:latin typeface="Arial" panose="020B0604020202020204" pitchFamily="34" charset="0"/>
                          <a:cs typeface="Arial" panose="020B0604020202020204" pitchFamily="34" charset="0"/>
                        </a:rPr>
                        <a:t>  Public Health</a:t>
                      </a:r>
                    </a:p>
                    <a:p>
                      <a:r>
                        <a:rPr lang="en-US" sz="2400" dirty="0">
                          <a:latin typeface="Arial" panose="020B0604020202020204" pitchFamily="34" charset="0"/>
                          <a:cs typeface="Arial" panose="020B0604020202020204" pitchFamily="34" charset="0"/>
                        </a:rPr>
                        <a:t>  Psychology</a:t>
                      </a:r>
                    </a:p>
                    <a:p>
                      <a:r>
                        <a:rPr lang="en-US" sz="2400" dirty="0">
                          <a:latin typeface="Arial" panose="020B0604020202020204" pitchFamily="34" charset="0"/>
                          <a:cs typeface="Arial" panose="020B0604020202020204" pitchFamily="34" charset="0"/>
                        </a:rPr>
                        <a:t>  Pharmacy</a:t>
                      </a:r>
                    </a:p>
                    <a:p>
                      <a:r>
                        <a:rPr lang="en-US" sz="2400" dirty="0">
                          <a:latin typeface="Arial" panose="020B0604020202020204" pitchFamily="34" charset="0"/>
                          <a:cs typeface="Arial" panose="020B0604020202020204" pitchFamily="34" charset="0"/>
                        </a:rPr>
                        <a:t>  Nursing</a:t>
                      </a:r>
                    </a:p>
                    <a:p>
                      <a:r>
                        <a:rPr lang="en-US" sz="2400" dirty="0">
                          <a:latin typeface="Arial" panose="020B0604020202020204" pitchFamily="34" charset="0"/>
                          <a:cs typeface="Arial" panose="020B0604020202020204" pitchFamily="34" charset="0"/>
                        </a:rPr>
                        <a:t>  Statistics</a:t>
                      </a:r>
                    </a:p>
                    <a:p>
                      <a:r>
                        <a:rPr lang="en-US" sz="2400" dirty="0">
                          <a:latin typeface="Arial" panose="020B0604020202020204" pitchFamily="34" charset="0"/>
                          <a:ea typeface="Arial" charset="0"/>
                          <a:cs typeface="Arial" panose="020B0604020202020204" pitchFamily="34" charset="0"/>
                        </a:rPr>
                        <a:t>  Other</a:t>
                      </a:r>
                    </a:p>
                  </a:txBody>
                  <a:tcPr/>
                </a:tc>
                <a:tc>
                  <a:txBody>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33%</a:t>
                      </a:r>
                    </a:p>
                    <a:p>
                      <a:r>
                        <a:rPr lang="en-US" sz="2400" dirty="0">
                          <a:latin typeface="Arial" panose="020B0604020202020204" pitchFamily="34" charset="0"/>
                          <a:cs typeface="Arial" panose="020B0604020202020204" pitchFamily="34" charset="0"/>
                        </a:rPr>
                        <a:t>29%</a:t>
                      </a:r>
                    </a:p>
                    <a:p>
                      <a:r>
                        <a:rPr lang="en-US" sz="2400" dirty="0">
                          <a:latin typeface="Arial" panose="020B0604020202020204" pitchFamily="34" charset="0"/>
                          <a:cs typeface="Arial" panose="020B0604020202020204" pitchFamily="34" charset="0"/>
                        </a:rPr>
                        <a:t>25%</a:t>
                      </a:r>
                    </a:p>
                    <a:p>
                      <a:r>
                        <a:rPr lang="en-US" sz="2400" dirty="0">
                          <a:latin typeface="Arial" panose="020B0604020202020204" pitchFamily="34" charset="0"/>
                          <a:cs typeface="Arial" panose="020B0604020202020204" pitchFamily="34" charset="0"/>
                        </a:rPr>
                        <a:t>13%</a:t>
                      </a:r>
                    </a:p>
                    <a:p>
                      <a:r>
                        <a:rPr lang="en-US" sz="2400" dirty="0">
                          <a:latin typeface="Arial" panose="020B0604020202020204" pitchFamily="34" charset="0"/>
                          <a:cs typeface="Arial" panose="020B0604020202020204" pitchFamily="34" charset="0"/>
                        </a:rPr>
                        <a:t>13%</a:t>
                      </a:r>
                    </a:p>
                    <a:p>
                      <a:r>
                        <a:rPr lang="en-US" sz="2400" dirty="0">
                          <a:latin typeface="Arial" panose="020B0604020202020204" pitchFamily="34" charset="0"/>
                          <a:cs typeface="Arial" panose="020B0604020202020204" pitchFamily="34" charset="0"/>
                        </a:rPr>
                        <a:t>13%</a:t>
                      </a:r>
                    </a:p>
                    <a:p>
                      <a:r>
                        <a:rPr lang="en-US" sz="2400" dirty="0">
                          <a:latin typeface="Arial" panose="020B0604020202020204" pitchFamily="34" charset="0"/>
                          <a:ea typeface="Arial" charset="0"/>
                          <a:cs typeface="Arial" panose="020B0604020202020204" pitchFamily="34" charset="0"/>
                        </a:rPr>
                        <a:t>  8%</a:t>
                      </a:r>
                    </a:p>
                  </a:txBody>
                  <a:tcPr/>
                </a:tc>
                <a:extLst>
                  <a:ext uri="{0D108BD9-81ED-4DB2-BD59-A6C34878D82A}">
                    <a16:rowId xmlns:a16="http://schemas.microsoft.com/office/drawing/2014/main" val="4259125323"/>
                  </a:ext>
                </a:extLst>
              </a:tr>
              <a:tr h="370840">
                <a:tc>
                  <a:txBody>
                    <a:bodyPr/>
                    <a:lstStyle/>
                    <a:p>
                      <a:r>
                        <a:rPr lang="en-US" sz="2400" b="1" dirty="0">
                          <a:latin typeface="Arial" panose="020B0604020202020204" pitchFamily="34" charset="0"/>
                          <a:cs typeface="Arial" panose="020B0604020202020204" pitchFamily="34" charset="0"/>
                        </a:rPr>
                        <a:t>Work setting</a:t>
                      </a:r>
                    </a:p>
                    <a:p>
                      <a:r>
                        <a:rPr lang="en-US" sz="2400" dirty="0">
                          <a:latin typeface="Arial" panose="020B0604020202020204" pitchFamily="34" charset="0"/>
                          <a:cs typeface="Arial" panose="020B0604020202020204" pitchFamily="34" charset="0"/>
                        </a:rPr>
                        <a:t>  Academia</a:t>
                      </a:r>
                    </a:p>
                    <a:p>
                      <a:r>
                        <a:rPr lang="en-US" sz="2400" dirty="0">
                          <a:latin typeface="Arial" panose="020B0604020202020204" pitchFamily="34" charset="0"/>
                          <a:cs typeface="Arial" panose="020B0604020202020204" pitchFamily="34" charset="0"/>
                        </a:rPr>
                        <a:t>  Government</a:t>
                      </a:r>
                    </a:p>
                    <a:p>
                      <a:r>
                        <a:rPr lang="en-US" sz="2400" dirty="0">
                          <a:latin typeface="Arial" panose="020B0604020202020204" pitchFamily="34" charset="0"/>
                          <a:cs typeface="Arial" panose="020B0604020202020204" pitchFamily="34" charset="0"/>
                        </a:rPr>
                        <a:t>  Industry</a:t>
                      </a:r>
                    </a:p>
                    <a:p>
                      <a:r>
                        <a:rPr lang="en-US" sz="2400" dirty="0">
                          <a:latin typeface="Arial" panose="020B0604020202020204" pitchFamily="34" charset="0"/>
                          <a:cs typeface="Arial" panose="020B0604020202020204" pitchFamily="34" charset="0"/>
                        </a:rPr>
                        <a:t>  Other</a:t>
                      </a:r>
                    </a:p>
                  </a:txBody>
                  <a:tcPr/>
                </a:tc>
                <a:tc>
                  <a:txBody>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75%</a:t>
                      </a:r>
                    </a:p>
                    <a:p>
                      <a:r>
                        <a:rPr lang="en-US" sz="2400" dirty="0">
                          <a:latin typeface="Arial" panose="020B0604020202020204" pitchFamily="34" charset="0"/>
                          <a:ea typeface="Arial" charset="0"/>
                          <a:cs typeface="Arial" panose="020B0604020202020204" pitchFamily="34" charset="0"/>
                        </a:rPr>
                        <a:t>17%</a:t>
                      </a:r>
                    </a:p>
                    <a:p>
                      <a:r>
                        <a:rPr lang="en-US" sz="2400" dirty="0">
                          <a:latin typeface="Arial" panose="020B0604020202020204" pitchFamily="34" charset="0"/>
                          <a:ea typeface="Arial" charset="0"/>
                          <a:cs typeface="Arial" panose="020B0604020202020204" pitchFamily="34" charset="0"/>
                        </a:rPr>
                        <a:t>13%</a:t>
                      </a:r>
                    </a:p>
                    <a:p>
                      <a:r>
                        <a:rPr lang="en-US" sz="2400" dirty="0">
                          <a:latin typeface="Arial" panose="020B0604020202020204" pitchFamily="34" charset="0"/>
                          <a:ea typeface="Arial" charset="0"/>
                          <a:cs typeface="Arial" panose="020B0604020202020204" pitchFamily="34" charset="0"/>
                        </a:rPr>
                        <a:t>13%</a:t>
                      </a:r>
                    </a:p>
                  </a:txBody>
                  <a:tcPr/>
                </a:tc>
                <a:extLst>
                  <a:ext uri="{0D108BD9-81ED-4DB2-BD59-A6C34878D82A}">
                    <a16:rowId xmlns:a16="http://schemas.microsoft.com/office/drawing/2014/main" val="1187423520"/>
                  </a:ext>
                </a:extLst>
              </a:tr>
            </a:tbl>
          </a:graphicData>
        </a:graphic>
      </p:graphicFrame>
      <p:sp>
        <p:nvSpPr>
          <p:cNvPr id="3" name="Slide Number Placeholder 2"/>
          <p:cNvSpPr>
            <a:spLocks noGrp="1"/>
          </p:cNvSpPr>
          <p:nvPr>
            <p:ph type="sldNum" sz="quarter" idx="12"/>
          </p:nvPr>
        </p:nvSpPr>
        <p:spPr/>
        <p:txBody>
          <a:bodyPr/>
          <a:lstStyle/>
          <a:p>
            <a:fld id="{2BD945EE-2D3E-2545-9F53-B46410BEF503}" type="slidenum">
              <a:rPr lang="en-US" smtClean="0"/>
              <a:t>14</a:t>
            </a:fld>
            <a:endParaRPr lang="en-US"/>
          </a:p>
        </p:txBody>
      </p:sp>
    </p:spTree>
    <p:extLst>
      <p:ext uri="{BB962C8B-B14F-4D97-AF65-F5344CB8AC3E}">
        <p14:creationId xmlns:p14="http://schemas.microsoft.com/office/powerpoint/2010/main" val="1429343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660"/>
            <a:ext cx="12192000" cy="1325563"/>
          </a:xfrm>
        </p:spPr>
        <p:txBody>
          <a:bodyPr>
            <a:normAutofit/>
          </a:bodyPr>
          <a:lstStyle/>
          <a:p>
            <a:pPr algn="ctr"/>
            <a:r>
              <a:rPr lang="en-US" sz="4000" b="1" spc="-150" dirty="0"/>
              <a:t>Agreement with Nonadherence Behaviors</a:t>
            </a:r>
          </a:p>
        </p:txBody>
      </p:sp>
      <p:sp>
        <p:nvSpPr>
          <p:cNvPr id="3" name="Content Placeholder 2"/>
          <p:cNvSpPr>
            <a:spLocks noGrp="1"/>
          </p:cNvSpPr>
          <p:nvPr>
            <p:ph idx="1"/>
          </p:nvPr>
        </p:nvSpPr>
        <p:spPr>
          <a:xfrm>
            <a:off x="1245703" y="1974621"/>
            <a:ext cx="9806609" cy="4523456"/>
          </a:xfrm>
        </p:spPr>
        <p:txBody>
          <a:bodyPr>
            <a:normAutofit/>
          </a:bodyPr>
          <a:lstStyle/>
          <a:p>
            <a:pPr marL="0" indent="0">
              <a:buNone/>
            </a:pPr>
            <a:r>
              <a:rPr lang="en-US" dirty="0"/>
              <a:t>&gt;70% agreement for 8 of 9 nonadherence behaviors</a:t>
            </a:r>
          </a:p>
          <a:p>
            <a:r>
              <a:rPr lang="en-US" dirty="0"/>
              <a:t>42% thought </a:t>
            </a:r>
            <a:r>
              <a:rPr lang="en-US" i="1" dirty="0"/>
              <a:t>stockpiling </a:t>
            </a:r>
            <a:r>
              <a:rPr lang="en-US" dirty="0"/>
              <a:t>should be removed</a:t>
            </a:r>
          </a:p>
          <a:p>
            <a:pPr marL="0" indent="0">
              <a:buNone/>
            </a:pPr>
            <a:endParaRPr lang="en-US" dirty="0"/>
          </a:p>
          <a:p>
            <a:pPr marL="0" indent="0">
              <a:buNone/>
            </a:pPr>
            <a:r>
              <a:rPr lang="en-US" dirty="0"/>
              <a:t>Lack of consensus for write-in responses</a:t>
            </a:r>
          </a:p>
          <a:p>
            <a:r>
              <a:rPr lang="en-US" dirty="0"/>
              <a:t>splitting doses, incorrect storage, not following safety precautions such as completing monitoring labs on time</a:t>
            </a:r>
          </a:p>
          <a:p>
            <a:endParaRPr lang="en-US" dirty="0"/>
          </a:p>
        </p:txBody>
      </p:sp>
      <p:sp>
        <p:nvSpPr>
          <p:cNvPr id="4" name="Slide Number Placeholder 3"/>
          <p:cNvSpPr>
            <a:spLocks noGrp="1"/>
          </p:cNvSpPr>
          <p:nvPr>
            <p:ph type="sldNum" sz="quarter" idx="12"/>
          </p:nvPr>
        </p:nvSpPr>
        <p:spPr/>
        <p:txBody>
          <a:bodyPr/>
          <a:lstStyle/>
          <a:p>
            <a:fld id="{2BD945EE-2D3E-2545-9F53-B46410BEF503}" type="slidenum">
              <a:rPr lang="en-US" smtClean="0"/>
              <a:t>15</a:t>
            </a:fld>
            <a:endParaRPr lang="en-US"/>
          </a:p>
        </p:txBody>
      </p:sp>
    </p:spTree>
    <p:extLst>
      <p:ext uri="{BB962C8B-B14F-4D97-AF65-F5344CB8AC3E}">
        <p14:creationId xmlns:p14="http://schemas.microsoft.com/office/powerpoint/2010/main" val="103101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3600" b="1" spc="-150" dirty="0"/>
              <a:t>Revised Nonadherence Behaviors</a:t>
            </a:r>
          </a:p>
        </p:txBody>
      </p:sp>
      <p:sp>
        <p:nvSpPr>
          <p:cNvPr id="3" name="Content Placeholder 2"/>
          <p:cNvSpPr>
            <a:spLocks noGrp="1"/>
          </p:cNvSpPr>
          <p:nvPr>
            <p:ph idx="1"/>
          </p:nvPr>
        </p:nvSpPr>
        <p:spPr>
          <a:xfrm>
            <a:off x="3901957" y="1825625"/>
            <a:ext cx="4199417" cy="4351338"/>
          </a:xfrm>
        </p:spPr>
        <p:txBody>
          <a:bodyPr>
            <a:normAutofit fontScale="92500" lnSpcReduction="20000"/>
          </a:bodyPr>
          <a:lstStyle/>
          <a:p>
            <a:pPr marL="0" indent="0">
              <a:buNone/>
            </a:pPr>
            <a:r>
              <a:rPr lang="en-US" b="1" spc="-150" dirty="0"/>
              <a:t>Incorrect Implementation</a:t>
            </a:r>
          </a:p>
          <a:p>
            <a:pPr marL="0" indent="0">
              <a:lnSpc>
                <a:spcPct val="70000"/>
              </a:lnSpc>
              <a:buNone/>
            </a:pPr>
            <a:endParaRPr lang="en-US" sz="900" dirty="0"/>
          </a:p>
          <a:p>
            <a:pPr marL="0" indent="0">
              <a:buNone/>
            </a:pPr>
            <a:r>
              <a:rPr lang="en-US" sz="2600" dirty="0"/>
              <a:t>Refilling medication late </a:t>
            </a:r>
            <a:r>
              <a:rPr lang="en-US" sz="2600" strike="sngStrike" dirty="0"/>
              <a:t>or not at all</a:t>
            </a:r>
          </a:p>
          <a:p>
            <a:pPr marL="0" indent="0">
              <a:lnSpc>
                <a:spcPct val="50000"/>
              </a:lnSpc>
              <a:buNone/>
            </a:pPr>
            <a:endParaRPr lang="en-US" sz="800" dirty="0"/>
          </a:p>
          <a:p>
            <a:pPr marL="0" indent="0">
              <a:buNone/>
            </a:pPr>
            <a:r>
              <a:rPr lang="en-US" sz="2600" strike="sngStrike" dirty="0"/>
              <a:t>Stockpiling</a:t>
            </a:r>
          </a:p>
          <a:p>
            <a:pPr marL="0" indent="0">
              <a:lnSpc>
                <a:spcPct val="60000"/>
              </a:lnSpc>
              <a:buNone/>
            </a:pPr>
            <a:endParaRPr lang="en-US" sz="900" dirty="0"/>
          </a:p>
          <a:p>
            <a:pPr marL="0" indent="0">
              <a:buNone/>
            </a:pPr>
            <a:r>
              <a:rPr lang="en-US" sz="2600" dirty="0"/>
              <a:t>Missing doses</a:t>
            </a:r>
          </a:p>
          <a:p>
            <a:pPr marL="0" indent="0">
              <a:lnSpc>
                <a:spcPct val="60000"/>
              </a:lnSpc>
              <a:buNone/>
            </a:pPr>
            <a:endParaRPr lang="en-US" sz="800" dirty="0"/>
          </a:p>
          <a:p>
            <a:pPr marL="0" indent="0">
              <a:buNone/>
            </a:pPr>
            <a:r>
              <a:rPr lang="en-US" sz="2600" dirty="0"/>
              <a:t>Extra doses</a:t>
            </a:r>
          </a:p>
          <a:p>
            <a:pPr marL="0" indent="0">
              <a:lnSpc>
                <a:spcPct val="60000"/>
              </a:lnSpc>
              <a:buNone/>
            </a:pPr>
            <a:endParaRPr lang="en-US" sz="900" dirty="0"/>
          </a:p>
          <a:p>
            <a:pPr marL="0" indent="0">
              <a:buNone/>
            </a:pPr>
            <a:r>
              <a:rPr lang="en-US" sz="2600" dirty="0"/>
              <a:t>Doses at wrong time</a:t>
            </a:r>
          </a:p>
          <a:p>
            <a:pPr marL="0" indent="0">
              <a:lnSpc>
                <a:spcPct val="60000"/>
              </a:lnSpc>
              <a:buNone/>
            </a:pPr>
            <a:endParaRPr lang="en-US" sz="900" dirty="0"/>
          </a:p>
          <a:p>
            <a:pPr marL="0" indent="0">
              <a:buNone/>
            </a:pPr>
            <a:r>
              <a:rPr lang="en-US" sz="2600" dirty="0"/>
              <a:t>Improper administration resulting in incorrect dose</a:t>
            </a:r>
          </a:p>
        </p:txBody>
      </p:sp>
      <p:sp>
        <p:nvSpPr>
          <p:cNvPr id="4" name="Content Placeholder 2"/>
          <p:cNvSpPr txBox="1">
            <a:spLocks/>
          </p:cNvSpPr>
          <p:nvPr/>
        </p:nvSpPr>
        <p:spPr>
          <a:xfrm>
            <a:off x="8240787" y="1825625"/>
            <a:ext cx="3363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spc="-150" dirty="0"/>
              <a:t>Discontinuation</a:t>
            </a:r>
          </a:p>
          <a:p>
            <a:pPr marL="0" indent="0">
              <a:lnSpc>
                <a:spcPct val="50000"/>
              </a:lnSpc>
              <a:buNone/>
            </a:pPr>
            <a:endParaRPr lang="en-US" sz="800" b="1" spc="-150" dirty="0"/>
          </a:p>
          <a:p>
            <a:pPr marL="0" indent="0">
              <a:buNone/>
            </a:pPr>
            <a:r>
              <a:rPr lang="en-US" sz="2400" dirty="0"/>
              <a:t>Discontinuing the medication prematurely</a:t>
            </a:r>
          </a:p>
        </p:txBody>
      </p:sp>
      <p:sp>
        <p:nvSpPr>
          <p:cNvPr id="5" name="Content Placeholder 2"/>
          <p:cNvSpPr txBox="1">
            <a:spLocks/>
          </p:cNvSpPr>
          <p:nvPr/>
        </p:nvSpPr>
        <p:spPr>
          <a:xfrm>
            <a:off x="591561" y="1825625"/>
            <a:ext cx="29694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dirty="0"/>
              <a:t>Non-Initiation</a:t>
            </a:r>
          </a:p>
          <a:p>
            <a:pPr marL="0" indent="0">
              <a:lnSpc>
                <a:spcPct val="50000"/>
              </a:lnSpc>
              <a:buNone/>
            </a:pPr>
            <a:endParaRPr lang="en-US" sz="800" dirty="0"/>
          </a:p>
          <a:p>
            <a:pPr marL="0" indent="0">
              <a:buNone/>
            </a:pPr>
            <a:r>
              <a:rPr lang="en-US" sz="2400" dirty="0"/>
              <a:t>Not filling initial prescription</a:t>
            </a:r>
          </a:p>
          <a:p>
            <a:pPr marL="0" indent="0">
              <a:lnSpc>
                <a:spcPct val="50000"/>
              </a:lnSpc>
              <a:buNone/>
            </a:pPr>
            <a:endParaRPr lang="en-US" sz="2400" dirty="0"/>
          </a:p>
          <a:p>
            <a:pPr marL="0" indent="0">
              <a:buNone/>
            </a:pPr>
            <a:r>
              <a:rPr lang="en-US" sz="2400" dirty="0"/>
              <a:t>Not taking first dose</a:t>
            </a:r>
          </a:p>
          <a:p>
            <a:pPr lvl="1"/>
            <a:endParaRPr lang="en-US" dirty="0"/>
          </a:p>
        </p:txBody>
      </p:sp>
      <p:cxnSp>
        <p:nvCxnSpPr>
          <p:cNvPr id="7" name="Straight Connector 6"/>
          <p:cNvCxnSpPr/>
          <p:nvPr/>
        </p:nvCxnSpPr>
        <p:spPr>
          <a:xfrm>
            <a:off x="3590736" y="1825625"/>
            <a:ext cx="0" cy="4582769"/>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885384" y="1825625"/>
            <a:ext cx="0" cy="4582769"/>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2BD945EE-2D3E-2545-9F53-B46410BEF503}" type="slidenum">
              <a:rPr lang="en-US" smtClean="0"/>
              <a:t>16</a:t>
            </a:fld>
            <a:endParaRPr lang="en-US"/>
          </a:p>
        </p:txBody>
      </p:sp>
    </p:spTree>
    <p:extLst>
      <p:ext uri="{BB962C8B-B14F-4D97-AF65-F5344CB8AC3E}">
        <p14:creationId xmlns:p14="http://schemas.microsoft.com/office/powerpoint/2010/main" val="2863137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6516"/>
            <a:ext cx="12192000" cy="1325563"/>
          </a:xfrm>
        </p:spPr>
        <p:txBody>
          <a:bodyPr>
            <a:normAutofit/>
          </a:bodyPr>
          <a:lstStyle/>
          <a:p>
            <a:pPr algn="ctr"/>
            <a:r>
              <a:rPr lang="en-US" sz="4000" b="1" spc="-150" dirty="0"/>
              <a:t>Agreement with Measurement Methods</a:t>
            </a:r>
          </a:p>
        </p:txBody>
      </p:sp>
      <p:sp>
        <p:nvSpPr>
          <p:cNvPr id="3" name="Content Placeholder 2"/>
          <p:cNvSpPr>
            <a:spLocks noGrp="1"/>
          </p:cNvSpPr>
          <p:nvPr>
            <p:ph idx="1"/>
          </p:nvPr>
        </p:nvSpPr>
        <p:spPr>
          <a:xfrm>
            <a:off x="1497496" y="1712079"/>
            <a:ext cx="9713843" cy="4450181"/>
          </a:xfrm>
        </p:spPr>
        <p:txBody>
          <a:bodyPr>
            <a:normAutofit/>
          </a:bodyPr>
          <a:lstStyle/>
          <a:p>
            <a:pPr marL="0" indent="0">
              <a:buNone/>
            </a:pPr>
            <a:r>
              <a:rPr lang="en-US" dirty="0"/>
              <a:t>&gt;70% agreement for 7 of 8 methods</a:t>
            </a:r>
          </a:p>
          <a:p>
            <a:r>
              <a:rPr lang="en-US" dirty="0"/>
              <a:t>38% thought </a:t>
            </a:r>
            <a:r>
              <a:rPr lang="en-US" i="1" dirty="0"/>
              <a:t>biomarker </a:t>
            </a:r>
            <a:r>
              <a:rPr lang="en-US" dirty="0"/>
              <a:t>should be removed</a:t>
            </a:r>
          </a:p>
          <a:p>
            <a:pPr marL="0" indent="0">
              <a:buNone/>
            </a:pPr>
            <a:endParaRPr lang="en-US" dirty="0"/>
          </a:p>
          <a:p>
            <a:pPr marL="0" indent="0">
              <a:buNone/>
            </a:pPr>
            <a:r>
              <a:rPr lang="en-US" dirty="0"/>
              <a:t>Two methods to add (per write-in responses)</a:t>
            </a:r>
          </a:p>
          <a:p>
            <a:r>
              <a:rPr lang="en-US" i="1" dirty="0"/>
              <a:t>Proxy report</a:t>
            </a:r>
          </a:p>
          <a:p>
            <a:r>
              <a:rPr lang="en-US" dirty="0"/>
              <a:t>Emerging tech solutions (e.g., </a:t>
            </a:r>
            <a:r>
              <a:rPr lang="en-US" dirty="0" err="1"/>
              <a:t>Xhale</a:t>
            </a:r>
            <a:r>
              <a:rPr lang="en-US" dirty="0"/>
              <a:t>, wrist-worn sensors)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BD945EE-2D3E-2545-9F53-B46410BEF503}" type="slidenum">
              <a:rPr lang="en-US" smtClean="0"/>
              <a:t>17</a:t>
            </a:fld>
            <a:endParaRPr lang="en-US"/>
          </a:p>
        </p:txBody>
      </p:sp>
    </p:spTree>
    <p:extLst>
      <p:ext uri="{BB962C8B-B14F-4D97-AF65-F5344CB8AC3E}">
        <p14:creationId xmlns:p14="http://schemas.microsoft.com/office/powerpoint/2010/main" val="1680807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30188"/>
            <a:ext cx="11145079" cy="1325563"/>
          </a:xfrm>
        </p:spPr>
        <p:txBody>
          <a:bodyPr>
            <a:normAutofit/>
          </a:bodyPr>
          <a:lstStyle/>
          <a:p>
            <a:pPr algn="ctr"/>
            <a:r>
              <a:rPr lang="en-US" sz="3600" b="1" spc="-150" dirty="0"/>
              <a:t>Revised Measurement Methods</a:t>
            </a:r>
          </a:p>
        </p:txBody>
      </p:sp>
      <p:sp>
        <p:nvSpPr>
          <p:cNvPr id="5" name="Content Placeholder 4">
            <a:extLst>
              <a:ext uri="{FF2B5EF4-FFF2-40B4-BE49-F238E27FC236}">
                <a16:creationId xmlns:a16="http://schemas.microsoft.com/office/drawing/2014/main" id="{AD1DC41A-545E-7E4C-99B1-60D314559905}"/>
              </a:ext>
            </a:extLst>
          </p:cNvPr>
          <p:cNvSpPr>
            <a:spLocks noGrp="1"/>
          </p:cNvSpPr>
          <p:nvPr>
            <p:ph sz="half" idx="2"/>
          </p:nvPr>
        </p:nvSpPr>
        <p:spPr>
          <a:xfrm>
            <a:off x="4171461" y="1653753"/>
            <a:ext cx="6325918" cy="4895850"/>
          </a:xfrm>
        </p:spPr>
        <p:txBody>
          <a:bodyPr>
            <a:normAutofit/>
          </a:bodyPr>
          <a:lstStyle/>
          <a:p>
            <a:pPr marL="0" indent="0">
              <a:buNone/>
            </a:pPr>
            <a:r>
              <a:rPr lang="en-US" b="1" dirty="0"/>
              <a:t>Self-report</a:t>
            </a:r>
          </a:p>
          <a:p>
            <a:pPr marL="0" indent="0">
              <a:buNone/>
            </a:pPr>
            <a:r>
              <a:rPr lang="en-US" b="1" dirty="0">
                <a:solidFill>
                  <a:schemeClr val="accent6"/>
                </a:solidFill>
              </a:rPr>
              <a:t>Proxy report</a:t>
            </a:r>
          </a:p>
          <a:p>
            <a:pPr marL="0" indent="0">
              <a:buNone/>
            </a:pPr>
            <a:r>
              <a:rPr lang="en-US" b="1" dirty="0"/>
              <a:t>Prescription fill data</a:t>
            </a:r>
          </a:p>
          <a:p>
            <a:pPr marL="0" indent="0">
              <a:buNone/>
            </a:pPr>
            <a:r>
              <a:rPr lang="en-US" b="1" dirty="0"/>
              <a:t>Pill count</a:t>
            </a:r>
          </a:p>
          <a:p>
            <a:pPr marL="0" indent="0">
              <a:buNone/>
            </a:pPr>
            <a:r>
              <a:rPr lang="en-US" b="1" dirty="0"/>
              <a:t>Drug level</a:t>
            </a:r>
          </a:p>
          <a:p>
            <a:pPr marL="0" indent="0">
              <a:buNone/>
            </a:pPr>
            <a:r>
              <a:rPr lang="en-US" b="1" strike="sngStrike" dirty="0"/>
              <a:t>Biomarker</a:t>
            </a:r>
          </a:p>
          <a:p>
            <a:pPr marL="0" indent="0">
              <a:buNone/>
            </a:pPr>
            <a:r>
              <a:rPr lang="en-US" b="1" dirty="0"/>
              <a:t>Electronic monitoring</a:t>
            </a:r>
          </a:p>
          <a:p>
            <a:pPr marL="0" indent="0">
              <a:buNone/>
            </a:pPr>
            <a:r>
              <a:rPr lang="en-US" b="1" strike="sngStrike" dirty="0"/>
              <a:t>Ingestible sensor </a:t>
            </a:r>
            <a:r>
              <a:rPr lang="en-US" b="1" dirty="0"/>
              <a:t> </a:t>
            </a:r>
            <a:r>
              <a:rPr lang="en-US" b="1" dirty="0">
                <a:solidFill>
                  <a:schemeClr val="accent6"/>
                </a:solidFill>
              </a:rPr>
              <a:t>Smart technology</a:t>
            </a:r>
            <a:endParaRPr lang="en-US" b="1" strike="sngStrike" dirty="0">
              <a:solidFill>
                <a:schemeClr val="accent6"/>
              </a:solidFill>
            </a:endParaRPr>
          </a:p>
          <a:p>
            <a:pPr marL="0" indent="0">
              <a:buNone/>
            </a:pPr>
            <a:r>
              <a:rPr lang="en-US" b="1" dirty="0"/>
              <a:t>Directly observe</a:t>
            </a:r>
            <a:endParaRPr lang="en-US" dirty="0"/>
          </a:p>
        </p:txBody>
      </p:sp>
      <p:sp>
        <p:nvSpPr>
          <p:cNvPr id="6" name="Slide Number Placeholder 5"/>
          <p:cNvSpPr>
            <a:spLocks noGrp="1"/>
          </p:cNvSpPr>
          <p:nvPr>
            <p:ph type="sldNum" sz="quarter" idx="12"/>
          </p:nvPr>
        </p:nvSpPr>
        <p:spPr/>
        <p:txBody>
          <a:bodyPr/>
          <a:lstStyle/>
          <a:p>
            <a:fld id="{2BD945EE-2D3E-2545-9F53-B46410BEF503}" type="slidenum">
              <a:rPr lang="en-US" smtClean="0"/>
              <a:t>18</a:t>
            </a:fld>
            <a:endParaRPr lang="en-US"/>
          </a:p>
        </p:txBody>
      </p:sp>
      <p:sp>
        <p:nvSpPr>
          <p:cNvPr id="4" name="Content Placeholder 2"/>
          <p:cNvSpPr txBox="1">
            <a:spLocks/>
          </p:cNvSpPr>
          <p:nvPr/>
        </p:nvSpPr>
        <p:spPr>
          <a:xfrm>
            <a:off x="8240787" y="1825625"/>
            <a:ext cx="3363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p>
        </p:txBody>
      </p:sp>
      <p:sp>
        <p:nvSpPr>
          <p:cNvPr id="12" name="Content Placeholder 2">
            <a:extLst>
              <a:ext uri="{FF2B5EF4-FFF2-40B4-BE49-F238E27FC236}">
                <a16:creationId xmlns:a16="http://schemas.microsoft.com/office/drawing/2014/main" id="{AF607C1F-0DB7-A24A-9B65-1FB14FB246BD}"/>
              </a:ext>
            </a:extLst>
          </p:cNvPr>
          <p:cNvSpPr txBox="1">
            <a:spLocks/>
          </p:cNvSpPr>
          <p:nvPr/>
        </p:nvSpPr>
        <p:spPr>
          <a:xfrm>
            <a:off x="1775792" y="1870075"/>
            <a:ext cx="7865165" cy="4663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600" b="1" dirty="0"/>
          </a:p>
        </p:txBody>
      </p:sp>
    </p:spTree>
    <p:extLst>
      <p:ext uri="{BB962C8B-B14F-4D97-AF65-F5344CB8AC3E}">
        <p14:creationId xmlns:p14="http://schemas.microsoft.com/office/powerpoint/2010/main" val="2294537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160" y="2500530"/>
            <a:ext cx="3455651" cy="1325563"/>
          </a:xfrm>
        </p:spPr>
        <p:txBody>
          <a:bodyPr>
            <a:normAutofit fontScale="90000"/>
          </a:bodyPr>
          <a:lstStyle/>
          <a:p>
            <a:pPr algn="r"/>
            <a:r>
              <a:rPr lang="en-US" sz="4800" b="1" spc="-150" dirty="0"/>
              <a:t>Survey 2</a:t>
            </a:r>
            <a:br>
              <a:rPr lang="en-US" sz="4800" b="1" spc="-150" dirty="0"/>
            </a:br>
            <a:r>
              <a:rPr lang="en-US" sz="3600" spc="-150" dirty="0"/>
              <a:t>6/4/2018-8/14/2018</a:t>
            </a:r>
          </a:p>
        </p:txBody>
      </p:sp>
      <p:sp>
        <p:nvSpPr>
          <p:cNvPr id="5" name="TextBox 4"/>
          <p:cNvSpPr txBox="1"/>
          <p:nvPr/>
        </p:nvSpPr>
        <p:spPr>
          <a:xfrm>
            <a:off x="5590963" y="2219908"/>
            <a:ext cx="5762837" cy="2547364"/>
          </a:xfrm>
          <a:prstGeom prst="rect">
            <a:avLst/>
          </a:prstGeom>
          <a:noFill/>
        </p:spPr>
        <p:txBody>
          <a:bodyPr wrap="square" rtlCol="0">
            <a:spAutoFit/>
          </a:bodyPr>
          <a:lstStyle/>
          <a:p>
            <a:pPr lvl="0">
              <a:lnSpc>
                <a:spcPct val="90000"/>
              </a:lnSpc>
              <a:spcBef>
                <a:spcPts val="1000"/>
              </a:spcBef>
            </a:pPr>
            <a:r>
              <a:rPr lang="en-US" sz="2800" dirty="0">
                <a:solidFill>
                  <a:prstClr val="black"/>
                </a:solidFill>
                <a:latin typeface="Arial" charset="0"/>
              </a:rPr>
              <a:t>Assess agreement with revised framework</a:t>
            </a:r>
          </a:p>
          <a:p>
            <a:pPr lvl="0">
              <a:lnSpc>
                <a:spcPct val="90000"/>
              </a:lnSpc>
              <a:spcBef>
                <a:spcPts val="1000"/>
              </a:spcBef>
            </a:pPr>
            <a:r>
              <a:rPr lang="en-US" sz="2800" dirty="0">
                <a:solidFill>
                  <a:prstClr val="black"/>
                </a:solidFill>
                <a:latin typeface="Arial" charset="0"/>
              </a:rPr>
              <a:t>Identify which methods are </a:t>
            </a:r>
            <a:r>
              <a:rPr lang="en-US" sz="2800" b="1" dirty="0">
                <a:solidFill>
                  <a:prstClr val="black"/>
                </a:solidFill>
                <a:latin typeface="Arial" charset="0"/>
              </a:rPr>
              <a:t>suitable</a:t>
            </a:r>
            <a:r>
              <a:rPr lang="en-US" sz="2800" dirty="0">
                <a:solidFill>
                  <a:prstClr val="black"/>
                </a:solidFill>
                <a:latin typeface="Arial" charset="0"/>
              </a:rPr>
              <a:t> and </a:t>
            </a:r>
            <a:r>
              <a:rPr lang="en-US" sz="2800" b="1" dirty="0">
                <a:solidFill>
                  <a:prstClr val="black"/>
                </a:solidFill>
                <a:latin typeface="Arial" charset="0"/>
              </a:rPr>
              <a:t>optimal</a:t>
            </a:r>
            <a:r>
              <a:rPr lang="en-US" sz="2800" dirty="0">
                <a:solidFill>
                  <a:prstClr val="black"/>
                </a:solidFill>
                <a:latin typeface="Arial" charset="0"/>
              </a:rPr>
              <a:t> for measuring each specific nonadherence behavior</a:t>
            </a:r>
          </a:p>
        </p:txBody>
      </p:sp>
      <p:cxnSp>
        <p:nvCxnSpPr>
          <p:cNvPr id="6" name="Straight Connector 5"/>
          <p:cNvCxnSpPr>
            <a:cxnSpLocks/>
          </p:cNvCxnSpPr>
          <p:nvPr/>
        </p:nvCxnSpPr>
        <p:spPr>
          <a:xfrm>
            <a:off x="5085083" y="2219908"/>
            <a:ext cx="0" cy="2547364"/>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19</a:t>
            </a:fld>
            <a:endParaRPr lang="en-US"/>
          </a:p>
        </p:txBody>
      </p:sp>
    </p:spTree>
    <p:extLst>
      <p:ext uri="{BB962C8B-B14F-4D97-AF65-F5344CB8AC3E}">
        <p14:creationId xmlns:p14="http://schemas.microsoft.com/office/powerpoint/2010/main" val="44530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F3C32-4771-2F4B-8AC8-8B2DCA16A8BB}"/>
              </a:ext>
            </a:extLst>
          </p:cNvPr>
          <p:cNvSpPr>
            <a:spLocks noGrp="1"/>
          </p:cNvSpPr>
          <p:nvPr>
            <p:ph type="title"/>
          </p:nvPr>
        </p:nvSpPr>
        <p:spPr/>
        <p:txBody>
          <a:bodyPr/>
          <a:lstStyle/>
          <a:p>
            <a:r>
              <a:rPr lang="en-US" b="1" dirty="0"/>
              <a:t>Disclosures</a:t>
            </a:r>
          </a:p>
        </p:txBody>
      </p:sp>
      <p:sp>
        <p:nvSpPr>
          <p:cNvPr id="3" name="Content Placeholder 2">
            <a:extLst>
              <a:ext uri="{FF2B5EF4-FFF2-40B4-BE49-F238E27FC236}">
                <a16:creationId xmlns:a16="http://schemas.microsoft.com/office/drawing/2014/main" id="{62F690C5-3918-E544-B514-F380DCE051D7}"/>
              </a:ext>
            </a:extLst>
          </p:cNvPr>
          <p:cNvSpPr>
            <a:spLocks noGrp="1"/>
          </p:cNvSpPr>
          <p:nvPr>
            <p:ph idx="1"/>
          </p:nvPr>
        </p:nvSpPr>
        <p:spPr/>
        <p:txBody>
          <a:bodyPr/>
          <a:lstStyle/>
          <a:p>
            <a:r>
              <a:rPr lang="en-US" dirty="0"/>
              <a:t>None of the authors had any financial conflicts of interest</a:t>
            </a:r>
          </a:p>
          <a:p>
            <a:r>
              <a:rPr lang="en-US" dirty="0"/>
              <a:t>This project was supported by the National Institutes of Health</a:t>
            </a:r>
          </a:p>
        </p:txBody>
      </p:sp>
      <p:sp>
        <p:nvSpPr>
          <p:cNvPr id="4" name="Slide Number Placeholder 3">
            <a:extLst>
              <a:ext uri="{FF2B5EF4-FFF2-40B4-BE49-F238E27FC236}">
                <a16:creationId xmlns:a16="http://schemas.microsoft.com/office/drawing/2014/main" id="{E7010401-8031-9442-B0F6-1ABF006B8A10}"/>
              </a:ext>
            </a:extLst>
          </p:cNvPr>
          <p:cNvSpPr>
            <a:spLocks noGrp="1"/>
          </p:cNvSpPr>
          <p:nvPr>
            <p:ph type="sldNum" sz="quarter" idx="12"/>
          </p:nvPr>
        </p:nvSpPr>
        <p:spPr/>
        <p:txBody>
          <a:bodyPr/>
          <a:lstStyle/>
          <a:p>
            <a:fld id="{2BD945EE-2D3E-2545-9F53-B46410BEF503}" type="slidenum">
              <a:rPr lang="en-US" smtClean="0"/>
              <a:t>2</a:t>
            </a:fld>
            <a:endParaRPr lang="en-US"/>
          </a:p>
        </p:txBody>
      </p:sp>
      <p:pic>
        <p:nvPicPr>
          <p:cNvPr id="5" name="Picture 4">
            <a:extLst>
              <a:ext uri="{FF2B5EF4-FFF2-40B4-BE49-F238E27FC236}">
                <a16:creationId xmlns:a16="http://schemas.microsoft.com/office/drawing/2014/main" id="{6BD0F66E-7D01-3B44-BBB3-54AB930F7AEA}"/>
              </a:ext>
            </a:extLst>
          </p:cNvPr>
          <p:cNvPicPr>
            <a:picLocks noChangeAspect="1"/>
          </p:cNvPicPr>
          <p:nvPr/>
        </p:nvPicPr>
        <p:blipFill>
          <a:blip r:embed="rId2"/>
          <a:stretch>
            <a:fillRect/>
          </a:stretch>
        </p:blipFill>
        <p:spPr>
          <a:xfrm>
            <a:off x="967123" y="3015338"/>
            <a:ext cx="1662531" cy="1451788"/>
          </a:xfrm>
          <a:prstGeom prst="rect">
            <a:avLst/>
          </a:prstGeom>
        </p:spPr>
      </p:pic>
    </p:spTree>
    <p:extLst>
      <p:ext uri="{BB962C8B-B14F-4D97-AF65-F5344CB8AC3E}">
        <p14:creationId xmlns:p14="http://schemas.microsoft.com/office/powerpoint/2010/main" val="233331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000" b="1" spc="-150" dirty="0"/>
              <a:t>Task: Rate </a:t>
            </a:r>
            <a:r>
              <a:rPr lang="en-US" sz="4000" b="1" spc="-150" dirty="0">
                <a:solidFill>
                  <a:srgbClr val="FF0000"/>
                </a:solidFill>
              </a:rPr>
              <a:t>Suitability</a:t>
            </a:r>
            <a:r>
              <a:rPr lang="en-US" sz="4000" b="1" spc="-150" dirty="0"/>
              <a:t> of Measurement Methods</a:t>
            </a:r>
            <a:endParaRPr lang="en-US" sz="3600" spc="-150" dirty="0"/>
          </a:p>
        </p:txBody>
      </p:sp>
      <p:graphicFrame>
        <p:nvGraphicFramePr>
          <p:cNvPr id="6" name="Content Placeholder 5"/>
          <p:cNvGraphicFramePr>
            <a:graphicFrameLocks noGrp="1"/>
          </p:cNvGraphicFramePr>
          <p:nvPr>
            <p:ph idx="1"/>
          </p:nvPr>
        </p:nvGraphicFramePr>
        <p:xfrm>
          <a:off x="837820" y="3557172"/>
          <a:ext cx="10230711" cy="2546897"/>
        </p:xfrm>
        <a:graphic>
          <a:graphicData uri="http://schemas.openxmlformats.org/drawingml/2006/table">
            <a:tbl>
              <a:tblPr firstRow="1">
                <a:tableStyleId>{5C22544A-7EE6-4342-B048-85BDC9FD1C3A}</a:tableStyleId>
              </a:tblPr>
              <a:tblGrid>
                <a:gridCol w="1696191">
                  <a:extLst>
                    <a:ext uri="{9D8B030D-6E8A-4147-A177-3AD203B41FA5}">
                      <a16:colId xmlns:a16="http://schemas.microsoft.com/office/drawing/2014/main" val="20000"/>
                    </a:ext>
                  </a:extLst>
                </a:gridCol>
                <a:gridCol w="940076">
                  <a:extLst>
                    <a:ext uri="{9D8B030D-6E8A-4147-A177-3AD203B41FA5}">
                      <a16:colId xmlns:a16="http://schemas.microsoft.com/office/drawing/2014/main" val="20001"/>
                    </a:ext>
                  </a:extLst>
                </a:gridCol>
                <a:gridCol w="888635">
                  <a:extLst>
                    <a:ext uri="{9D8B030D-6E8A-4147-A177-3AD203B41FA5}">
                      <a16:colId xmlns:a16="http://schemas.microsoft.com/office/drawing/2014/main" val="20002"/>
                    </a:ext>
                  </a:extLst>
                </a:gridCol>
                <a:gridCol w="863579">
                  <a:extLst>
                    <a:ext uri="{9D8B030D-6E8A-4147-A177-3AD203B41FA5}">
                      <a16:colId xmlns:a16="http://schemas.microsoft.com/office/drawing/2014/main" val="20003"/>
                    </a:ext>
                  </a:extLst>
                </a:gridCol>
                <a:gridCol w="900990">
                  <a:extLst>
                    <a:ext uri="{9D8B030D-6E8A-4147-A177-3AD203B41FA5}">
                      <a16:colId xmlns:a16="http://schemas.microsoft.com/office/drawing/2014/main" val="20004"/>
                    </a:ext>
                  </a:extLst>
                </a:gridCol>
                <a:gridCol w="1131758">
                  <a:extLst>
                    <a:ext uri="{9D8B030D-6E8A-4147-A177-3AD203B41FA5}">
                      <a16:colId xmlns:a16="http://schemas.microsoft.com/office/drawing/2014/main" val="20005"/>
                    </a:ext>
                  </a:extLst>
                </a:gridCol>
                <a:gridCol w="1288676">
                  <a:extLst>
                    <a:ext uri="{9D8B030D-6E8A-4147-A177-3AD203B41FA5}">
                      <a16:colId xmlns:a16="http://schemas.microsoft.com/office/drawing/2014/main" val="20006"/>
                    </a:ext>
                  </a:extLst>
                </a:gridCol>
                <a:gridCol w="1384060">
                  <a:extLst>
                    <a:ext uri="{9D8B030D-6E8A-4147-A177-3AD203B41FA5}">
                      <a16:colId xmlns:a16="http://schemas.microsoft.com/office/drawing/2014/main" val="20007"/>
                    </a:ext>
                  </a:extLst>
                </a:gridCol>
                <a:gridCol w="1136746">
                  <a:extLst>
                    <a:ext uri="{9D8B030D-6E8A-4147-A177-3AD203B41FA5}">
                      <a16:colId xmlns:a16="http://schemas.microsoft.com/office/drawing/2014/main" val="20008"/>
                    </a:ext>
                  </a:extLst>
                </a:gridCol>
              </a:tblGrid>
              <a:tr h="351876">
                <a:tc>
                  <a:txBody>
                    <a:bodyPr/>
                    <a:lstStyle/>
                    <a:p>
                      <a:pPr marL="0" marR="0" algn="ctr">
                        <a:spcBef>
                          <a:spcPts val="0"/>
                        </a:spcBef>
                        <a:spcAft>
                          <a:spcPts val="0"/>
                        </a:spcAft>
                      </a:pPr>
                      <a:r>
                        <a:rPr lang="en-US" sz="1800" dirty="0">
                          <a:effectLst/>
                          <a:latin typeface="Arial" charset="0"/>
                          <a:ea typeface="Arial" charset="0"/>
                          <a:cs typeface="Arial" charset="0"/>
                        </a:rPr>
                        <a:t>Behavior</a:t>
                      </a:r>
                      <a:endParaRPr lang="en-US" sz="1800" dirty="0">
                        <a:solidFill>
                          <a:srgbClr val="1F497D"/>
                        </a:solidFill>
                        <a:effectLst/>
                        <a:latin typeface="Arial" charset="0"/>
                        <a:ea typeface="Arial" charset="0"/>
                        <a:cs typeface="Arial" charset="0"/>
                      </a:endParaRPr>
                    </a:p>
                  </a:txBody>
                  <a:tcPr marL="68580" marR="68580" marT="0" marB="0"/>
                </a:tc>
                <a:tc gridSpan="8">
                  <a:txBody>
                    <a:bodyPr/>
                    <a:lstStyle/>
                    <a:p>
                      <a:pPr marL="0" marR="0">
                        <a:spcBef>
                          <a:spcPts val="0"/>
                        </a:spcBef>
                        <a:spcAft>
                          <a:spcPts val="0"/>
                        </a:spcAft>
                      </a:pPr>
                      <a:r>
                        <a:rPr lang="en-US" sz="1800" dirty="0">
                          <a:effectLst/>
                          <a:latin typeface="Arial" charset="0"/>
                          <a:ea typeface="Arial" charset="0"/>
                          <a:cs typeface="Arial" charset="0"/>
                        </a:rPr>
                        <a:t>            Non-Adherence Measurement Approach</a:t>
                      </a:r>
                      <a:endParaRPr lang="en-US" sz="1800" dirty="0">
                        <a:solidFill>
                          <a:srgbClr val="1F497D"/>
                        </a:solidFill>
                        <a:effectLst/>
                        <a:latin typeface="Arial" charset="0"/>
                        <a:ea typeface="Arial" charset="0"/>
                        <a:cs typeface="Arial"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586">
                <a:tc>
                  <a:txBody>
                    <a:bodyPr/>
                    <a:lstStyle/>
                    <a:p>
                      <a:pPr marL="0" marR="0" algn="ctr">
                        <a:spcBef>
                          <a:spcPts val="0"/>
                        </a:spcBef>
                        <a:spcAft>
                          <a:spcPts val="0"/>
                        </a:spcAft>
                      </a:pPr>
                      <a:r>
                        <a:rPr lang="en-US" sz="1800" b="1" dirty="0">
                          <a:effectLst/>
                          <a:latin typeface="Arial" charset="0"/>
                          <a:ea typeface="Arial" charset="0"/>
                          <a:cs typeface="Arial" charset="0"/>
                        </a:rPr>
                        <a:t>NON</a:t>
                      </a:r>
                    </a:p>
                    <a:p>
                      <a:pPr marL="0" marR="0" algn="ctr">
                        <a:spcBef>
                          <a:spcPts val="0"/>
                        </a:spcBef>
                        <a:spcAft>
                          <a:spcPts val="0"/>
                        </a:spcAft>
                      </a:pPr>
                      <a:r>
                        <a:rPr lang="en-US" sz="1800" b="1" dirty="0">
                          <a:effectLst/>
                          <a:latin typeface="Arial" charset="0"/>
                          <a:ea typeface="Arial" charset="0"/>
                          <a:cs typeface="Arial" charset="0"/>
                        </a:rPr>
                        <a:t>INITIATION</a:t>
                      </a:r>
                      <a:endParaRPr lang="en-US" sz="1800" b="1" dirty="0">
                        <a:solidFill>
                          <a:srgbClr val="1F497D"/>
                        </a:solidFill>
                        <a:effectLst/>
                        <a:latin typeface="Arial" charset="0"/>
                        <a:ea typeface="Arial" charset="0"/>
                        <a:cs typeface="Arial" charset="0"/>
                      </a:endParaRPr>
                    </a:p>
                  </a:txBody>
                  <a:tcPr marL="68580" marR="68580" marT="0" marB="0" anchor="b"/>
                </a:tc>
                <a:tc>
                  <a:txBody>
                    <a:bodyPr/>
                    <a:lstStyle/>
                    <a:p>
                      <a:pPr marL="0" marR="0" algn="ctr">
                        <a:spcBef>
                          <a:spcPts val="0"/>
                        </a:spcBef>
                        <a:spcAft>
                          <a:spcPts val="0"/>
                        </a:spcAft>
                      </a:pPr>
                      <a:r>
                        <a:rPr lang="en-US" sz="1800" b="1" dirty="0">
                          <a:effectLst/>
                          <a:latin typeface="Arial" panose="020B0604020202020204" pitchFamily="34" charset="0"/>
                          <a:ea typeface="Arial" charset="0"/>
                          <a:cs typeface="Arial" panose="020B0604020202020204" pitchFamily="34" charset="0"/>
                        </a:rPr>
                        <a:t>Self report</a:t>
                      </a:r>
                      <a:endParaRPr lang="en-US" sz="1800" b="1" dirty="0">
                        <a:solidFill>
                          <a:srgbClr val="1F497D"/>
                        </a:solidFill>
                        <a:effectLst/>
                        <a:latin typeface="Arial" panose="020B0604020202020204" pitchFamily="34" charset="0"/>
                        <a:ea typeface="Arial" charset="0"/>
                        <a:cs typeface="Arial" panose="020B0604020202020204" pitchFamily="34" charset="0"/>
                      </a:endParaRPr>
                    </a:p>
                  </a:txBody>
                  <a:tcPr marL="68580" marR="68580" marT="0" marB="0" anchor="b"/>
                </a:tc>
                <a:tc>
                  <a:txBody>
                    <a:bodyPr/>
                    <a:lstStyle/>
                    <a:p>
                      <a:r>
                        <a:rPr lang="en-US" sz="1800" b="1" dirty="0">
                          <a:solidFill>
                            <a:schemeClr val="tx1"/>
                          </a:solidFill>
                          <a:latin typeface="Arial" panose="020B0604020202020204" pitchFamily="34" charset="0"/>
                          <a:cs typeface="Arial" panose="020B0604020202020204" pitchFamily="34" charset="0"/>
                        </a:rPr>
                        <a:t>Proxy report</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Refills</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Pill count</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Drug level</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charset="0"/>
                          <a:ea typeface="Arial" charset="0"/>
                          <a:cs typeface="Arial" charset="0"/>
                        </a:rPr>
                        <a:t>Electronic monitor</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Smart technology</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charset="0"/>
                          <a:ea typeface="Arial" charset="0"/>
                          <a:cs typeface="Arial" charset="0"/>
                        </a:rPr>
                        <a:t>Directly observe</a:t>
                      </a:r>
                    </a:p>
                  </a:txBody>
                  <a:tcPr marL="68580" marR="68580" marT="0" marB="0" anchor="b"/>
                </a:tc>
                <a:extLst>
                  <a:ext uri="{0D108BD9-81ED-4DB2-BD59-A6C34878D82A}">
                    <a16:rowId xmlns:a16="http://schemas.microsoft.com/office/drawing/2014/main" val="10001"/>
                  </a:ext>
                </a:extLst>
              </a:tr>
              <a:tr h="967830">
                <a:tc>
                  <a:txBody>
                    <a:bodyPr/>
                    <a:lstStyle/>
                    <a:p>
                      <a:pPr marL="0" marR="0" algn="ctr">
                        <a:spcBef>
                          <a:spcPts val="0"/>
                        </a:spcBef>
                        <a:spcAft>
                          <a:spcPts val="0"/>
                        </a:spcAft>
                      </a:pPr>
                      <a:r>
                        <a:rPr lang="en-US" sz="1800" dirty="0">
                          <a:effectLst/>
                          <a:latin typeface="Arial" charset="0"/>
                          <a:ea typeface="Arial" charset="0"/>
                          <a:cs typeface="Arial" charset="0"/>
                        </a:rPr>
                        <a:t>Not filling initial prescription</a:t>
                      </a: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algn="ctr"/>
                      <a:endParaRPr lang="en-US" sz="1800" dirty="0"/>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2"/>
                  </a:ext>
                </a:extLst>
              </a:tr>
              <a:tr h="622605">
                <a:tc>
                  <a:txBody>
                    <a:bodyPr/>
                    <a:lstStyle/>
                    <a:p>
                      <a:pPr marL="0" marR="0" algn="ctr">
                        <a:spcBef>
                          <a:spcPts val="0"/>
                        </a:spcBef>
                        <a:spcAft>
                          <a:spcPts val="0"/>
                        </a:spcAft>
                      </a:pPr>
                      <a:r>
                        <a:rPr lang="en-US" sz="1800" dirty="0">
                          <a:effectLst/>
                          <a:latin typeface="Arial" charset="0"/>
                          <a:ea typeface="Arial" charset="0"/>
                          <a:cs typeface="Arial" charset="0"/>
                        </a:rPr>
                        <a:t>Not taking first dose</a:t>
                      </a: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2BD945EE-2D3E-2545-9F53-B46410BEF503}" type="slidenum">
              <a:rPr lang="en-US" smtClean="0"/>
              <a:t>20</a:t>
            </a:fld>
            <a:endParaRPr lang="en-US"/>
          </a:p>
        </p:txBody>
      </p:sp>
      <p:sp>
        <p:nvSpPr>
          <p:cNvPr id="4" name="Rectangle 3">
            <a:extLst>
              <a:ext uri="{FF2B5EF4-FFF2-40B4-BE49-F238E27FC236}">
                <a16:creationId xmlns:a16="http://schemas.microsoft.com/office/drawing/2014/main" id="{74D64128-9F69-DB49-8BCD-A0C38A66E430}"/>
              </a:ext>
            </a:extLst>
          </p:cNvPr>
          <p:cNvSpPr/>
          <p:nvPr/>
        </p:nvSpPr>
        <p:spPr>
          <a:xfrm>
            <a:off x="552553" y="1131512"/>
            <a:ext cx="10801247" cy="1882567"/>
          </a:xfrm>
          <a:prstGeom prst="rect">
            <a:avLst/>
          </a:prstGeom>
        </p:spPr>
        <p:txBody>
          <a:bodyPr wrap="square">
            <a:spAutoFit/>
          </a:bodyPr>
          <a:lstStyle/>
          <a:p>
            <a:pPr lvl="0">
              <a:lnSpc>
                <a:spcPct val="90000"/>
              </a:lnSpc>
              <a:spcBef>
                <a:spcPts val="1000"/>
              </a:spcBef>
            </a:pPr>
            <a:r>
              <a:rPr lang="en-US" sz="2400" dirty="0">
                <a:latin typeface="Arial" panose="020B0604020202020204" pitchFamily="34" charset="0"/>
                <a:cs typeface="Arial" panose="020B0604020202020204" pitchFamily="34" charset="0"/>
              </a:rPr>
              <a:t>Instructions: </a:t>
            </a:r>
            <a:r>
              <a:rPr lang="en-US" sz="2400" i="1" dirty="0">
                <a:latin typeface="Arial" panose="020B0604020202020204" pitchFamily="34" charset="0"/>
                <a:cs typeface="Arial" panose="020B0604020202020204" pitchFamily="34" charset="0"/>
              </a:rPr>
              <a:t>Rate </a:t>
            </a:r>
            <a:r>
              <a:rPr lang="en-US" sz="2400" b="1" i="1" dirty="0">
                <a:latin typeface="Arial" panose="020B0604020202020204" pitchFamily="34" charset="0"/>
                <a:cs typeface="Arial" panose="020B0604020202020204" pitchFamily="34" charset="0"/>
              </a:rPr>
              <a:t>how suitable</a:t>
            </a:r>
            <a:r>
              <a:rPr lang="en-US" sz="2400" i="1" dirty="0">
                <a:latin typeface="Arial" panose="020B0604020202020204" pitchFamily="34" charset="0"/>
                <a:cs typeface="Arial" panose="020B0604020202020204" pitchFamily="34" charset="0"/>
              </a:rPr>
              <a:t> (0, not at all suitable; 1, somewhat suitable; 2, very suitable) each measurement approach is for assessing the corresponding nonadherence behavior. </a:t>
            </a:r>
          </a:p>
          <a:p>
            <a:pPr lvl="0">
              <a:lnSpc>
                <a:spcPct val="90000"/>
              </a:lnSpc>
              <a:spcBef>
                <a:spcPts val="1000"/>
              </a:spcBef>
            </a:pPr>
            <a:r>
              <a:rPr lang="en-US" sz="2400" i="1" dirty="0">
                <a:latin typeface="Arial" panose="020B0604020202020204" pitchFamily="34" charset="0"/>
                <a:cs typeface="Arial" panose="020B0604020202020204" pitchFamily="34" charset="0"/>
              </a:rPr>
              <a:t>Consider factors such as the </a:t>
            </a:r>
            <a:r>
              <a:rPr lang="en-US" sz="2400" b="1" i="1" dirty="0">
                <a:latin typeface="Arial" panose="020B0604020202020204" pitchFamily="34" charset="0"/>
                <a:cs typeface="Arial" panose="020B0604020202020204" pitchFamily="34" charset="0"/>
              </a:rPr>
              <a:t>reliability, validity, cost, and feasibility </a:t>
            </a:r>
            <a:r>
              <a:rPr lang="en-US" sz="2400" i="1" dirty="0">
                <a:latin typeface="Arial" panose="020B0604020202020204" pitchFamily="34" charset="0"/>
                <a:cs typeface="Arial" panose="020B0604020202020204" pitchFamily="34" charset="0"/>
              </a:rPr>
              <a:t>of each measurement method in the context of health and behavior change research</a:t>
            </a:r>
            <a:endParaRPr lang="en-US" sz="24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09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854"/>
            <a:ext cx="12192000" cy="1325563"/>
          </a:xfrm>
        </p:spPr>
        <p:txBody>
          <a:bodyPr>
            <a:normAutofit/>
          </a:bodyPr>
          <a:lstStyle/>
          <a:p>
            <a:pPr algn="ctr"/>
            <a:r>
              <a:rPr lang="en-US" sz="4000" b="1" spc="-150" dirty="0"/>
              <a:t>Task: Identify </a:t>
            </a:r>
            <a:r>
              <a:rPr lang="en-US" sz="4000" b="1" spc="-150" dirty="0">
                <a:solidFill>
                  <a:srgbClr val="FF0000"/>
                </a:solidFill>
              </a:rPr>
              <a:t>Optimal</a:t>
            </a:r>
            <a:r>
              <a:rPr lang="en-US" sz="4000" b="1" spc="-150" dirty="0"/>
              <a:t> Measure for Each Behavior</a:t>
            </a:r>
          </a:p>
        </p:txBody>
      </p:sp>
      <p:sp>
        <p:nvSpPr>
          <p:cNvPr id="3" name="Slide Number Placeholder 2"/>
          <p:cNvSpPr>
            <a:spLocks noGrp="1"/>
          </p:cNvSpPr>
          <p:nvPr>
            <p:ph type="sldNum" sz="quarter" idx="12"/>
          </p:nvPr>
        </p:nvSpPr>
        <p:spPr/>
        <p:txBody>
          <a:bodyPr/>
          <a:lstStyle/>
          <a:p>
            <a:fld id="{2BD945EE-2D3E-2545-9F53-B46410BEF503}" type="slidenum">
              <a:rPr lang="en-US" smtClean="0"/>
              <a:t>21</a:t>
            </a:fld>
            <a:endParaRPr lang="en-US"/>
          </a:p>
        </p:txBody>
      </p:sp>
      <p:sp>
        <p:nvSpPr>
          <p:cNvPr id="5" name="Rectangle 4">
            <a:extLst>
              <a:ext uri="{FF2B5EF4-FFF2-40B4-BE49-F238E27FC236}">
                <a16:creationId xmlns:a16="http://schemas.microsoft.com/office/drawing/2014/main" id="{914E47EE-AF7E-104E-B9F0-3C919491AE01}"/>
              </a:ext>
            </a:extLst>
          </p:cNvPr>
          <p:cNvSpPr/>
          <p:nvPr/>
        </p:nvSpPr>
        <p:spPr>
          <a:xfrm>
            <a:off x="645316" y="1491417"/>
            <a:ext cx="10901363" cy="1882567"/>
          </a:xfrm>
          <a:prstGeom prst="rect">
            <a:avLst/>
          </a:prstGeom>
        </p:spPr>
        <p:txBody>
          <a:bodyPr wrap="square">
            <a:spAutoFit/>
          </a:bodyPr>
          <a:lstStyle/>
          <a:p>
            <a:pPr lvl="0">
              <a:lnSpc>
                <a:spcPct val="90000"/>
              </a:lnSpc>
              <a:spcBef>
                <a:spcPts val="1000"/>
              </a:spcBef>
            </a:pPr>
            <a:r>
              <a:rPr lang="en-US" sz="2400" i="1" dirty="0">
                <a:latin typeface="Arial" panose="020B0604020202020204" pitchFamily="34" charset="0"/>
                <a:cs typeface="Arial" panose="020B0604020202020204" pitchFamily="34" charset="0"/>
              </a:rPr>
              <a:t>Instructions: Select the measurement approach that you think is </a:t>
            </a:r>
            <a:r>
              <a:rPr lang="en-US" sz="2400" b="1" i="1" u="sng" dirty="0">
                <a:latin typeface="Arial" panose="020B0604020202020204" pitchFamily="34" charset="0"/>
                <a:cs typeface="Arial" panose="020B0604020202020204" pitchFamily="34" charset="0"/>
              </a:rPr>
              <a:t>optimal </a:t>
            </a:r>
            <a:r>
              <a:rPr lang="en-US" sz="2400" b="1" i="1" dirty="0">
                <a:latin typeface="Arial" panose="020B0604020202020204" pitchFamily="34" charset="0"/>
                <a:cs typeface="Arial" panose="020B0604020202020204" pitchFamily="34" charset="0"/>
              </a:rPr>
              <a:t>for measuring each nonadherence behavior</a:t>
            </a:r>
            <a:r>
              <a:rPr lang="en-US" sz="2400" i="1" dirty="0">
                <a:latin typeface="Arial" panose="020B0604020202020204" pitchFamily="34" charset="0"/>
                <a:cs typeface="Arial" panose="020B0604020202020204" pitchFamily="34" charset="0"/>
              </a:rPr>
              <a:t>. Make no selection if none are optimal.</a:t>
            </a:r>
          </a:p>
          <a:p>
            <a:pPr lvl="0">
              <a:lnSpc>
                <a:spcPct val="90000"/>
              </a:lnSpc>
              <a:spcBef>
                <a:spcPts val="1000"/>
              </a:spcBef>
            </a:pPr>
            <a:r>
              <a:rPr lang="en-US" sz="2400" i="1" dirty="0">
                <a:latin typeface="Arial" panose="020B0604020202020204" pitchFamily="34" charset="0"/>
                <a:cs typeface="Arial" panose="020B0604020202020204" pitchFamily="34" charset="0"/>
              </a:rPr>
              <a:t>Consider factors such as the </a:t>
            </a:r>
            <a:r>
              <a:rPr lang="en-US" sz="2400" b="1" i="1" dirty="0">
                <a:latin typeface="Arial" panose="020B0604020202020204" pitchFamily="34" charset="0"/>
                <a:cs typeface="Arial" panose="020B0604020202020204" pitchFamily="34" charset="0"/>
              </a:rPr>
              <a:t>reliability, validity, cost, and feasibility </a:t>
            </a:r>
            <a:r>
              <a:rPr lang="en-US" sz="2400" i="1" dirty="0">
                <a:latin typeface="Arial" panose="020B0604020202020204" pitchFamily="34" charset="0"/>
                <a:cs typeface="Arial" panose="020B0604020202020204" pitchFamily="34" charset="0"/>
              </a:rPr>
              <a:t>of each approach in the context of health and behavior change research.</a:t>
            </a:r>
            <a:endParaRPr lang="en-US" sz="2400" i="1" dirty="0">
              <a:solidFill>
                <a:prstClr val="black"/>
              </a:solidFill>
              <a:latin typeface="Arial" panose="020B0604020202020204" pitchFamily="34" charset="0"/>
              <a:cs typeface="Arial" panose="020B0604020202020204" pitchFamily="34" charset="0"/>
            </a:endParaRPr>
          </a:p>
        </p:txBody>
      </p:sp>
      <p:graphicFrame>
        <p:nvGraphicFramePr>
          <p:cNvPr id="8" name="Content Placeholder 5">
            <a:extLst>
              <a:ext uri="{FF2B5EF4-FFF2-40B4-BE49-F238E27FC236}">
                <a16:creationId xmlns:a16="http://schemas.microsoft.com/office/drawing/2014/main" id="{1FDAE588-4051-F143-888C-F7586C4DF855}"/>
              </a:ext>
            </a:extLst>
          </p:cNvPr>
          <p:cNvGraphicFramePr>
            <a:graphicFrameLocks noGrp="1"/>
          </p:cNvGraphicFramePr>
          <p:nvPr>
            <p:ph idx="1"/>
          </p:nvPr>
        </p:nvGraphicFramePr>
        <p:xfrm>
          <a:off x="837820" y="3557172"/>
          <a:ext cx="10230711" cy="2546897"/>
        </p:xfrm>
        <a:graphic>
          <a:graphicData uri="http://schemas.openxmlformats.org/drawingml/2006/table">
            <a:tbl>
              <a:tblPr firstRow="1">
                <a:tableStyleId>{5C22544A-7EE6-4342-B048-85BDC9FD1C3A}</a:tableStyleId>
              </a:tblPr>
              <a:tblGrid>
                <a:gridCol w="1696191">
                  <a:extLst>
                    <a:ext uri="{9D8B030D-6E8A-4147-A177-3AD203B41FA5}">
                      <a16:colId xmlns:a16="http://schemas.microsoft.com/office/drawing/2014/main" val="20000"/>
                    </a:ext>
                  </a:extLst>
                </a:gridCol>
                <a:gridCol w="940076">
                  <a:extLst>
                    <a:ext uri="{9D8B030D-6E8A-4147-A177-3AD203B41FA5}">
                      <a16:colId xmlns:a16="http://schemas.microsoft.com/office/drawing/2014/main" val="20001"/>
                    </a:ext>
                  </a:extLst>
                </a:gridCol>
                <a:gridCol w="888635">
                  <a:extLst>
                    <a:ext uri="{9D8B030D-6E8A-4147-A177-3AD203B41FA5}">
                      <a16:colId xmlns:a16="http://schemas.microsoft.com/office/drawing/2014/main" val="20002"/>
                    </a:ext>
                  </a:extLst>
                </a:gridCol>
                <a:gridCol w="863579">
                  <a:extLst>
                    <a:ext uri="{9D8B030D-6E8A-4147-A177-3AD203B41FA5}">
                      <a16:colId xmlns:a16="http://schemas.microsoft.com/office/drawing/2014/main" val="20003"/>
                    </a:ext>
                  </a:extLst>
                </a:gridCol>
                <a:gridCol w="900990">
                  <a:extLst>
                    <a:ext uri="{9D8B030D-6E8A-4147-A177-3AD203B41FA5}">
                      <a16:colId xmlns:a16="http://schemas.microsoft.com/office/drawing/2014/main" val="20004"/>
                    </a:ext>
                  </a:extLst>
                </a:gridCol>
                <a:gridCol w="1131758">
                  <a:extLst>
                    <a:ext uri="{9D8B030D-6E8A-4147-A177-3AD203B41FA5}">
                      <a16:colId xmlns:a16="http://schemas.microsoft.com/office/drawing/2014/main" val="20005"/>
                    </a:ext>
                  </a:extLst>
                </a:gridCol>
                <a:gridCol w="1288676">
                  <a:extLst>
                    <a:ext uri="{9D8B030D-6E8A-4147-A177-3AD203B41FA5}">
                      <a16:colId xmlns:a16="http://schemas.microsoft.com/office/drawing/2014/main" val="20006"/>
                    </a:ext>
                  </a:extLst>
                </a:gridCol>
                <a:gridCol w="1384060">
                  <a:extLst>
                    <a:ext uri="{9D8B030D-6E8A-4147-A177-3AD203B41FA5}">
                      <a16:colId xmlns:a16="http://schemas.microsoft.com/office/drawing/2014/main" val="20007"/>
                    </a:ext>
                  </a:extLst>
                </a:gridCol>
                <a:gridCol w="1136746">
                  <a:extLst>
                    <a:ext uri="{9D8B030D-6E8A-4147-A177-3AD203B41FA5}">
                      <a16:colId xmlns:a16="http://schemas.microsoft.com/office/drawing/2014/main" val="20008"/>
                    </a:ext>
                  </a:extLst>
                </a:gridCol>
              </a:tblGrid>
              <a:tr h="351876">
                <a:tc>
                  <a:txBody>
                    <a:bodyPr/>
                    <a:lstStyle/>
                    <a:p>
                      <a:pPr marL="0" marR="0" algn="ctr">
                        <a:spcBef>
                          <a:spcPts val="0"/>
                        </a:spcBef>
                        <a:spcAft>
                          <a:spcPts val="0"/>
                        </a:spcAft>
                      </a:pPr>
                      <a:r>
                        <a:rPr lang="en-US" sz="1800" dirty="0">
                          <a:effectLst/>
                          <a:latin typeface="Arial" charset="0"/>
                          <a:ea typeface="Arial" charset="0"/>
                          <a:cs typeface="Arial" charset="0"/>
                        </a:rPr>
                        <a:t>Behavior</a:t>
                      </a:r>
                      <a:endParaRPr lang="en-US" sz="1800" dirty="0">
                        <a:solidFill>
                          <a:srgbClr val="1F497D"/>
                        </a:solidFill>
                        <a:effectLst/>
                        <a:latin typeface="Arial" charset="0"/>
                        <a:ea typeface="Arial" charset="0"/>
                        <a:cs typeface="Arial" charset="0"/>
                      </a:endParaRPr>
                    </a:p>
                  </a:txBody>
                  <a:tcPr marL="68580" marR="68580" marT="0" marB="0"/>
                </a:tc>
                <a:tc gridSpan="8">
                  <a:txBody>
                    <a:bodyPr/>
                    <a:lstStyle/>
                    <a:p>
                      <a:pPr marL="0" marR="0">
                        <a:spcBef>
                          <a:spcPts val="0"/>
                        </a:spcBef>
                        <a:spcAft>
                          <a:spcPts val="0"/>
                        </a:spcAft>
                      </a:pPr>
                      <a:r>
                        <a:rPr lang="en-US" sz="1800" dirty="0">
                          <a:effectLst/>
                          <a:latin typeface="Arial" charset="0"/>
                          <a:ea typeface="Arial" charset="0"/>
                          <a:cs typeface="Arial" charset="0"/>
                        </a:rPr>
                        <a:t>            Non-Adherence Measurement Approach</a:t>
                      </a:r>
                      <a:endParaRPr lang="en-US" sz="1800" dirty="0">
                        <a:solidFill>
                          <a:srgbClr val="1F497D"/>
                        </a:solidFill>
                        <a:effectLst/>
                        <a:latin typeface="Arial" charset="0"/>
                        <a:ea typeface="Arial" charset="0"/>
                        <a:cs typeface="Arial"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586">
                <a:tc>
                  <a:txBody>
                    <a:bodyPr/>
                    <a:lstStyle/>
                    <a:p>
                      <a:pPr marL="0" marR="0" algn="ctr">
                        <a:spcBef>
                          <a:spcPts val="0"/>
                        </a:spcBef>
                        <a:spcAft>
                          <a:spcPts val="0"/>
                        </a:spcAft>
                      </a:pPr>
                      <a:r>
                        <a:rPr lang="en-US" sz="1800" b="1" dirty="0">
                          <a:effectLst/>
                          <a:latin typeface="Arial" charset="0"/>
                          <a:ea typeface="Arial" charset="0"/>
                          <a:cs typeface="Arial" charset="0"/>
                        </a:rPr>
                        <a:t>NON</a:t>
                      </a:r>
                    </a:p>
                    <a:p>
                      <a:pPr marL="0" marR="0" algn="ctr">
                        <a:spcBef>
                          <a:spcPts val="0"/>
                        </a:spcBef>
                        <a:spcAft>
                          <a:spcPts val="0"/>
                        </a:spcAft>
                      </a:pPr>
                      <a:r>
                        <a:rPr lang="en-US" sz="1800" b="1" dirty="0">
                          <a:effectLst/>
                          <a:latin typeface="Arial" charset="0"/>
                          <a:ea typeface="Arial" charset="0"/>
                          <a:cs typeface="Arial" charset="0"/>
                        </a:rPr>
                        <a:t>INITIATION</a:t>
                      </a:r>
                      <a:endParaRPr lang="en-US" sz="1800" b="1" dirty="0">
                        <a:solidFill>
                          <a:srgbClr val="1F497D"/>
                        </a:solidFill>
                        <a:effectLst/>
                        <a:latin typeface="Arial" charset="0"/>
                        <a:ea typeface="Arial" charset="0"/>
                        <a:cs typeface="Arial" charset="0"/>
                      </a:endParaRPr>
                    </a:p>
                  </a:txBody>
                  <a:tcPr marL="68580" marR="68580" marT="0" marB="0" anchor="b"/>
                </a:tc>
                <a:tc>
                  <a:txBody>
                    <a:bodyPr/>
                    <a:lstStyle/>
                    <a:p>
                      <a:pPr marL="0" marR="0" algn="ctr">
                        <a:spcBef>
                          <a:spcPts val="0"/>
                        </a:spcBef>
                        <a:spcAft>
                          <a:spcPts val="0"/>
                        </a:spcAft>
                      </a:pPr>
                      <a:r>
                        <a:rPr lang="en-US" sz="1800" b="1" dirty="0">
                          <a:effectLst/>
                          <a:latin typeface="Arial" panose="020B0604020202020204" pitchFamily="34" charset="0"/>
                          <a:ea typeface="Arial" charset="0"/>
                          <a:cs typeface="Arial" panose="020B0604020202020204" pitchFamily="34" charset="0"/>
                        </a:rPr>
                        <a:t>Self report</a:t>
                      </a:r>
                      <a:endParaRPr lang="en-US" sz="1800" b="1" dirty="0">
                        <a:solidFill>
                          <a:srgbClr val="1F497D"/>
                        </a:solidFill>
                        <a:effectLst/>
                        <a:latin typeface="Arial" panose="020B0604020202020204" pitchFamily="34" charset="0"/>
                        <a:ea typeface="Arial" charset="0"/>
                        <a:cs typeface="Arial" panose="020B0604020202020204" pitchFamily="34" charset="0"/>
                      </a:endParaRPr>
                    </a:p>
                  </a:txBody>
                  <a:tcPr marL="68580" marR="68580" marT="0" marB="0" anchor="b"/>
                </a:tc>
                <a:tc>
                  <a:txBody>
                    <a:bodyPr/>
                    <a:lstStyle/>
                    <a:p>
                      <a:r>
                        <a:rPr lang="en-US" sz="1800" b="1" dirty="0">
                          <a:solidFill>
                            <a:schemeClr val="tx1"/>
                          </a:solidFill>
                          <a:latin typeface="Arial" panose="020B0604020202020204" pitchFamily="34" charset="0"/>
                          <a:cs typeface="Arial" panose="020B0604020202020204" pitchFamily="34" charset="0"/>
                        </a:rPr>
                        <a:t>Proxy report</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Refills</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Pill count</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Drug level</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charset="0"/>
                          <a:ea typeface="Arial" charset="0"/>
                          <a:cs typeface="Arial" charset="0"/>
                        </a:rPr>
                        <a:t>Electronic monitor</a:t>
                      </a:r>
                    </a:p>
                  </a:txBody>
                  <a:tcPr marL="68580" marR="68580" marT="0" marB="0" anchor="b"/>
                </a:tc>
                <a:tc>
                  <a:txBody>
                    <a:bodyPr/>
                    <a:lstStyle/>
                    <a:p>
                      <a:pPr marL="0" marR="0" algn="ctr">
                        <a:spcBef>
                          <a:spcPts val="0"/>
                        </a:spcBef>
                        <a:spcAft>
                          <a:spcPts val="0"/>
                        </a:spcAft>
                      </a:pPr>
                      <a:r>
                        <a:rPr lang="en-US" sz="1800" b="1" dirty="0">
                          <a:solidFill>
                            <a:schemeClr val="tx1"/>
                          </a:solidFill>
                          <a:effectLst/>
                          <a:latin typeface="Arial" charset="0"/>
                          <a:ea typeface="Arial" charset="0"/>
                          <a:cs typeface="Arial" charset="0"/>
                        </a:rPr>
                        <a:t>Smart technology</a:t>
                      </a:r>
                    </a:p>
                  </a:txBody>
                  <a:tcPr marL="68580" marR="68580" marT="0"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Arial" charset="0"/>
                          <a:ea typeface="Arial" charset="0"/>
                          <a:cs typeface="Arial" charset="0"/>
                        </a:rPr>
                        <a:t>Directly observe</a:t>
                      </a:r>
                    </a:p>
                  </a:txBody>
                  <a:tcPr marL="68580" marR="68580" marT="0" marB="0" anchor="b"/>
                </a:tc>
                <a:extLst>
                  <a:ext uri="{0D108BD9-81ED-4DB2-BD59-A6C34878D82A}">
                    <a16:rowId xmlns:a16="http://schemas.microsoft.com/office/drawing/2014/main" val="10001"/>
                  </a:ext>
                </a:extLst>
              </a:tr>
              <a:tr h="967830">
                <a:tc>
                  <a:txBody>
                    <a:bodyPr/>
                    <a:lstStyle/>
                    <a:p>
                      <a:pPr marL="0" marR="0" algn="ctr">
                        <a:spcBef>
                          <a:spcPts val="0"/>
                        </a:spcBef>
                        <a:spcAft>
                          <a:spcPts val="0"/>
                        </a:spcAft>
                      </a:pPr>
                      <a:r>
                        <a:rPr lang="en-US" sz="1800" dirty="0">
                          <a:effectLst/>
                          <a:latin typeface="Arial" charset="0"/>
                          <a:ea typeface="Arial" charset="0"/>
                          <a:cs typeface="Arial" charset="0"/>
                        </a:rPr>
                        <a:t>Not filling initial prescription</a:t>
                      </a: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algn="ctr"/>
                      <a:endParaRPr lang="en-US" sz="1800" dirty="0"/>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2"/>
                  </a:ext>
                </a:extLst>
              </a:tr>
              <a:tr h="622605">
                <a:tc>
                  <a:txBody>
                    <a:bodyPr/>
                    <a:lstStyle/>
                    <a:p>
                      <a:pPr marL="0" marR="0" algn="ctr">
                        <a:spcBef>
                          <a:spcPts val="0"/>
                        </a:spcBef>
                        <a:spcAft>
                          <a:spcPts val="0"/>
                        </a:spcAft>
                      </a:pPr>
                      <a:r>
                        <a:rPr lang="en-US" sz="1800" dirty="0">
                          <a:effectLst/>
                          <a:latin typeface="Arial" charset="0"/>
                          <a:ea typeface="Arial" charset="0"/>
                          <a:cs typeface="Arial" charset="0"/>
                        </a:rPr>
                        <a:t>Not taking first dose</a:t>
                      </a: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tc>
                  <a:txBody>
                    <a:bodyPr/>
                    <a:lstStyle/>
                    <a:p>
                      <a:pPr marL="0" marR="0" algn="ctr">
                        <a:spcBef>
                          <a:spcPts val="0"/>
                        </a:spcBef>
                        <a:spcAft>
                          <a:spcPts val="0"/>
                        </a:spcAft>
                      </a:pPr>
                      <a:endParaRPr lang="en-US" sz="1800" dirty="0">
                        <a:solidFill>
                          <a:srgbClr val="1F497D"/>
                        </a:solidFill>
                        <a:effectLst/>
                        <a:latin typeface="Arial" charset="0"/>
                        <a:ea typeface="Arial" charset="0"/>
                        <a:cs typeface="Arial"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7341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E708E-DBE1-6141-BB94-57553C1C2BED}"/>
              </a:ext>
            </a:extLst>
          </p:cNvPr>
          <p:cNvSpPr>
            <a:spLocks noGrp="1"/>
          </p:cNvSpPr>
          <p:nvPr>
            <p:ph type="ctrTitle"/>
          </p:nvPr>
        </p:nvSpPr>
        <p:spPr/>
        <p:txBody>
          <a:bodyPr/>
          <a:lstStyle/>
          <a:p>
            <a:r>
              <a:rPr lang="en-US" b="1" dirty="0"/>
              <a:t>Survey 2 Results</a:t>
            </a:r>
          </a:p>
        </p:txBody>
      </p:sp>
      <p:sp>
        <p:nvSpPr>
          <p:cNvPr id="4" name="Slide Number Placeholder 3">
            <a:extLst>
              <a:ext uri="{FF2B5EF4-FFF2-40B4-BE49-F238E27FC236}">
                <a16:creationId xmlns:a16="http://schemas.microsoft.com/office/drawing/2014/main" id="{797F677F-8831-764D-AAB3-2B544BEC9322}"/>
              </a:ext>
            </a:extLst>
          </p:cNvPr>
          <p:cNvSpPr>
            <a:spLocks noGrp="1"/>
          </p:cNvSpPr>
          <p:nvPr>
            <p:ph type="sldNum" sz="quarter" idx="12"/>
          </p:nvPr>
        </p:nvSpPr>
        <p:spPr/>
        <p:txBody>
          <a:bodyPr/>
          <a:lstStyle/>
          <a:p>
            <a:fld id="{2BD945EE-2D3E-2545-9F53-B46410BEF503}" type="slidenum">
              <a:rPr lang="en-US" smtClean="0"/>
              <a:t>22</a:t>
            </a:fld>
            <a:endParaRPr lang="en-US"/>
          </a:p>
        </p:txBody>
      </p:sp>
      <p:sp>
        <p:nvSpPr>
          <p:cNvPr id="6" name="Title 1">
            <a:extLst>
              <a:ext uri="{FF2B5EF4-FFF2-40B4-BE49-F238E27FC236}">
                <a16:creationId xmlns:a16="http://schemas.microsoft.com/office/drawing/2014/main" id="{9C2A699D-A392-3F40-9659-3825F6D0458C}"/>
              </a:ext>
            </a:extLst>
          </p:cNvPr>
          <p:cNvSpPr txBox="1">
            <a:spLocks/>
          </p:cNvSpPr>
          <p:nvPr/>
        </p:nvSpPr>
        <p:spPr>
          <a:xfrm>
            <a:off x="1364973" y="3767137"/>
            <a:ext cx="9780105"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a:lstStyle>
          <a:p>
            <a:pPr algn="ctr"/>
            <a:r>
              <a:rPr lang="en-US" sz="3600" spc="-150" dirty="0"/>
              <a:t>Response Rate: 22 of 30 (N=73%)</a:t>
            </a:r>
          </a:p>
        </p:txBody>
      </p:sp>
    </p:spTree>
    <p:extLst>
      <p:ext uri="{BB962C8B-B14F-4D97-AF65-F5344CB8AC3E}">
        <p14:creationId xmlns:p14="http://schemas.microsoft.com/office/powerpoint/2010/main" val="1049730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3600" b="1" spc="-150" dirty="0"/>
              <a:t>&gt;85% Agreement with Revised Nonadherence Behaviors</a:t>
            </a:r>
          </a:p>
        </p:txBody>
      </p:sp>
      <p:sp>
        <p:nvSpPr>
          <p:cNvPr id="3" name="Content Placeholder 2"/>
          <p:cNvSpPr>
            <a:spLocks noGrp="1"/>
          </p:cNvSpPr>
          <p:nvPr>
            <p:ph idx="1"/>
          </p:nvPr>
        </p:nvSpPr>
        <p:spPr>
          <a:xfrm>
            <a:off x="3901957" y="1825625"/>
            <a:ext cx="4199417" cy="4351338"/>
          </a:xfrm>
        </p:spPr>
        <p:txBody>
          <a:bodyPr>
            <a:normAutofit/>
          </a:bodyPr>
          <a:lstStyle/>
          <a:p>
            <a:pPr marL="0" indent="0">
              <a:buNone/>
            </a:pPr>
            <a:r>
              <a:rPr lang="en-US" b="1" spc="-150" dirty="0"/>
              <a:t>Incorrect Implementation</a:t>
            </a:r>
          </a:p>
          <a:p>
            <a:pPr marL="0" indent="0">
              <a:lnSpc>
                <a:spcPct val="70000"/>
              </a:lnSpc>
              <a:buNone/>
            </a:pPr>
            <a:endParaRPr lang="en-US" sz="900" dirty="0"/>
          </a:p>
          <a:p>
            <a:pPr marL="0" indent="0">
              <a:buNone/>
            </a:pPr>
            <a:r>
              <a:rPr lang="en-US" sz="2600" dirty="0"/>
              <a:t>Refilling medication late</a:t>
            </a:r>
          </a:p>
          <a:p>
            <a:pPr marL="0" indent="0">
              <a:lnSpc>
                <a:spcPct val="50000"/>
              </a:lnSpc>
              <a:buNone/>
            </a:pPr>
            <a:endParaRPr lang="en-US" sz="800" dirty="0"/>
          </a:p>
          <a:p>
            <a:pPr marL="0" indent="0">
              <a:buNone/>
            </a:pPr>
            <a:r>
              <a:rPr lang="en-US" sz="2600" dirty="0"/>
              <a:t>Missing doses</a:t>
            </a:r>
          </a:p>
          <a:p>
            <a:pPr marL="0" indent="0">
              <a:lnSpc>
                <a:spcPct val="60000"/>
              </a:lnSpc>
              <a:buNone/>
            </a:pPr>
            <a:endParaRPr lang="en-US" sz="800" dirty="0"/>
          </a:p>
          <a:p>
            <a:pPr marL="0" indent="0">
              <a:buNone/>
            </a:pPr>
            <a:r>
              <a:rPr lang="en-US" sz="2600" dirty="0"/>
              <a:t>Extra doses</a:t>
            </a:r>
          </a:p>
          <a:p>
            <a:pPr marL="0" indent="0">
              <a:lnSpc>
                <a:spcPct val="60000"/>
              </a:lnSpc>
              <a:buNone/>
            </a:pPr>
            <a:endParaRPr lang="en-US" sz="900" dirty="0"/>
          </a:p>
          <a:p>
            <a:pPr marL="0" indent="0">
              <a:buNone/>
            </a:pPr>
            <a:r>
              <a:rPr lang="en-US" sz="2600" dirty="0"/>
              <a:t>Doses at wrong time</a:t>
            </a:r>
          </a:p>
          <a:p>
            <a:pPr marL="0" indent="0">
              <a:lnSpc>
                <a:spcPct val="60000"/>
              </a:lnSpc>
              <a:buNone/>
            </a:pPr>
            <a:endParaRPr lang="en-US" sz="900" dirty="0"/>
          </a:p>
          <a:p>
            <a:pPr marL="0" indent="0">
              <a:buNone/>
            </a:pPr>
            <a:r>
              <a:rPr lang="en-US" sz="2600" dirty="0"/>
              <a:t>Improper administration resulting in incorrect dose</a:t>
            </a:r>
          </a:p>
        </p:txBody>
      </p:sp>
      <p:sp>
        <p:nvSpPr>
          <p:cNvPr id="4" name="Content Placeholder 2"/>
          <p:cNvSpPr txBox="1">
            <a:spLocks/>
          </p:cNvSpPr>
          <p:nvPr/>
        </p:nvSpPr>
        <p:spPr>
          <a:xfrm>
            <a:off x="8240787" y="1825625"/>
            <a:ext cx="3363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spc="-150" dirty="0"/>
              <a:t>Discontinuation</a:t>
            </a:r>
          </a:p>
          <a:p>
            <a:pPr marL="0" indent="0">
              <a:lnSpc>
                <a:spcPct val="50000"/>
              </a:lnSpc>
              <a:buNone/>
            </a:pPr>
            <a:endParaRPr lang="en-US" sz="800" b="1" spc="-150" dirty="0"/>
          </a:p>
          <a:p>
            <a:pPr marL="0" indent="0">
              <a:buNone/>
            </a:pPr>
            <a:r>
              <a:rPr lang="en-US" sz="2400" dirty="0"/>
              <a:t>Discontinuing the medication prematurely</a:t>
            </a:r>
          </a:p>
        </p:txBody>
      </p:sp>
      <p:sp>
        <p:nvSpPr>
          <p:cNvPr id="5" name="Content Placeholder 2"/>
          <p:cNvSpPr txBox="1">
            <a:spLocks/>
          </p:cNvSpPr>
          <p:nvPr/>
        </p:nvSpPr>
        <p:spPr>
          <a:xfrm>
            <a:off x="591561" y="1825625"/>
            <a:ext cx="29694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dirty="0"/>
              <a:t>Non-Initiation</a:t>
            </a:r>
          </a:p>
          <a:p>
            <a:pPr marL="0" indent="0">
              <a:lnSpc>
                <a:spcPct val="50000"/>
              </a:lnSpc>
              <a:buNone/>
            </a:pPr>
            <a:endParaRPr lang="en-US" sz="800" dirty="0"/>
          </a:p>
          <a:p>
            <a:pPr marL="0" indent="0">
              <a:buNone/>
            </a:pPr>
            <a:r>
              <a:rPr lang="en-US" sz="2400" dirty="0"/>
              <a:t>Not filling initial prescription</a:t>
            </a:r>
          </a:p>
          <a:p>
            <a:pPr marL="0" indent="0">
              <a:lnSpc>
                <a:spcPct val="50000"/>
              </a:lnSpc>
              <a:buNone/>
            </a:pPr>
            <a:endParaRPr lang="en-US" sz="2400" dirty="0"/>
          </a:p>
          <a:p>
            <a:pPr marL="0" indent="0">
              <a:buNone/>
            </a:pPr>
            <a:r>
              <a:rPr lang="en-US" sz="2400" dirty="0"/>
              <a:t>Not taking first dose</a:t>
            </a:r>
          </a:p>
          <a:p>
            <a:pPr lvl="1"/>
            <a:endParaRPr lang="en-US" dirty="0"/>
          </a:p>
        </p:txBody>
      </p:sp>
      <p:cxnSp>
        <p:nvCxnSpPr>
          <p:cNvPr id="7" name="Straight Connector 6"/>
          <p:cNvCxnSpPr/>
          <p:nvPr/>
        </p:nvCxnSpPr>
        <p:spPr>
          <a:xfrm>
            <a:off x="3590736" y="1825625"/>
            <a:ext cx="0" cy="4582769"/>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885384" y="1825625"/>
            <a:ext cx="0" cy="4582769"/>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2BD945EE-2D3E-2545-9F53-B46410BEF503}" type="slidenum">
              <a:rPr lang="en-US" smtClean="0"/>
              <a:t>23</a:t>
            </a:fld>
            <a:endParaRPr lang="en-US"/>
          </a:p>
        </p:txBody>
      </p:sp>
    </p:spTree>
    <p:extLst>
      <p:ext uri="{BB962C8B-B14F-4D97-AF65-F5344CB8AC3E}">
        <p14:creationId xmlns:p14="http://schemas.microsoft.com/office/powerpoint/2010/main" val="1110501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30188"/>
            <a:ext cx="11145079" cy="1325563"/>
          </a:xfrm>
        </p:spPr>
        <p:txBody>
          <a:bodyPr>
            <a:normAutofit/>
          </a:bodyPr>
          <a:lstStyle/>
          <a:p>
            <a:pPr algn="ctr"/>
            <a:r>
              <a:rPr lang="en-US" sz="3600" b="1" spc="-150" dirty="0"/>
              <a:t>&gt;85% Agreement with Revised Measurement Methods</a:t>
            </a:r>
          </a:p>
        </p:txBody>
      </p:sp>
      <p:sp>
        <p:nvSpPr>
          <p:cNvPr id="6" name="Slide Number Placeholder 5"/>
          <p:cNvSpPr>
            <a:spLocks noGrp="1"/>
          </p:cNvSpPr>
          <p:nvPr>
            <p:ph type="sldNum" sz="quarter" idx="12"/>
          </p:nvPr>
        </p:nvSpPr>
        <p:spPr/>
        <p:txBody>
          <a:bodyPr/>
          <a:lstStyle/>
          <a:p>
            <a:fld id="{2BD945EE-2D3E-2545-9F53-B46410BEF503}" type="slidenum">
              <a:rPr lang="en-US" smtClean="0"/>
              <a:t>24</a:t>
            </a:fld>
            <a:endParaRPr lang="en-US"/>
          </a:p>
        </p:txBody>
      </p:sp>
      <p:sp>
        <p:nvSpPr>
          <p:cNvPr id="4" name="Content Placeholder 2"/>
          <p:cNvSpPr txBox="1">
            <a:spLocks/>
          </p:cNvSpPr>
          <p:nvPr/>
        </p:nvSpPr>
        <p:spPr>
          <a:xfrm>
            <a:off x="8240787" y="1825625"/>
            <a:ext cx="3363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p>
        </p:txBody>
      </p:sp>
      <p:sp>
        <p:nvSpPr>
          <p:cNvPr id="12" name="Content Placeholder 2">
            <a:extLst>
              <a:ext uri="{FF2B5EF4-FFF2-40B4-BE49-F238E27FC236}">
                <a16:creationId xmlns:a16="http://schemas.microsoft.com/office/drawing/2014/main" id="{AF607C1F-0DB7-A24A-9B65-1FB14FB246BD}"/>
              </a:ext>
            </a:extLst>
          </p:cNvPr>
          <p:cNvSpPr txBox="1">
            <a:spLocks/>
          </p:cNvSpPr>
          <p:nvPr/>
        </p:nvSpPr>
        <p:spPr>
          <a:xfrm>
            <a:off x="1775792" y="1870075"/>
            <a:ext cx="7865165" cy="4663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600" b="1" dirty="0"/>
          </a:p>
        </p:txBody>
      </p:sp>
      <p:sp>
        <p:nvSpPr>
          <p:cNvPr id="14" name="Content Placeholder 4">
            <a:extLst>
              <a:ext uri="{FF2B5EF4-FFF2-40B4-BE49-F238E27FC236}">
                <a16:creationId xmlns:a16="http://schemas.microsoft.com/office/drawing/2014/main" id="{F7599FAC-C877-0844-BE60-8E39531ABD0A}"/>
              </a:ext>
            </a:extLst>
          </p:cNvPr>
          <p:cNvSpPr txBox="1">
            <a:spLocks/>
          </p:cNvSpPr>
          <p:nvPr/>
        </p:nvSpPr>
        <p:spPr>
          <a:xfrm>
            <a:off x="4171461" y="1653753"/>
            <a:ext cx="6325918"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dirty="0"/>
              <a:t>Self-report</a:t>
            </a:r>
          </a:p>
          <a:p>
            <a:pPr marL="0" indent="0">
              <a:buFont typeface="Arial"/>
              <a:buNone/>
            </a:pPr>
            <a:r>
              <a:rPr lang="en-US" b="1" dirty="0">
                <a:solidFill>
                  <a:schemeClr val="accent6"/>
                </a:solidFill>
              </a:rPr>
              <a:t>Proxy report</a:t>
            </a:r>
          </a:p>
          <a:p>
            <a:pPr marL="0" indent="0">
              <a:buFont typeface="Arial"/>
              <a:buNone/>
            </a:pPr>
            <a:r>
              <a:rPr lang="en-US" b="1" dirty="0"/>
              <a:t>Prescription fill data</a:t>
            </a:r>
          </a:p>
          <a:p>
            <a:pPr marL="0" indent="0">
              <a:buFont typeface="Arial"/>
              <a:buNone/>
            </a:pPr>
            <a:r>
              <a:rPr lang="en-US" b="1" dirty="0"/>
              <a:t>Pill count</a:t>
            </a:r>
          </a:p>
          <a:p>
            <a:pPr marL="0" indent="0">
              <a:buFont typeface="Arial"/>
              <a:buNone/>
            </a:pPr>
            <a:r>
              <a:rPr lang="en-US" b="1" dirty="0"/>
              <a:t>Drug level</a:t>
            </a:r>
          </a:p>
          <a:p>
            <a:pPr marL="0" indent="0">
              <a:buFont typeface="Arial"/>
              <a:buNone/>
            </a:pPr>
            <a:r>
              <a:rPr lang="en-US" b="1" dirty="0"/>
              <a:t>Electronic monitoring</a:t>
            </a:r>
          </a:p>
          <a:p>
            <a:pPr marL="0" indent="0">
              <a:buFont typeface="Arial"/>
              <a:buNone/>
            </a:pPr>
            <a:r>
              <a:rPr lang="en-US" b="1" dirty="0">
                <a:solidFill>
                  <a:schemeClr val="accent6"/>
                </a:solidFill>
              </a:rPr>
              <a:t>Smart technology</a:t>
            </a:r>
            <a:endParaRPr lang="en-US" b="1" strike="sngStrike" dirty="0">
              <a:solidFill>
                <a:schemeClr val="accent6"/>
              </a:solidFill>
            </a:endParaRPr>
          </a:p>
          <a:p>
            <a:pPr marL="0" indent="0">
              <a:buFont typeface="Arial"/>
              <a:buNone/>
            </a:pPr>
            <a:r>
              <a:rPr lang="en-US" b="1" dirty="0"/>
              <a:t>Directly observe</a:t>
            </a:r>
            <a:endParaRPr lang="en-US" dirty="0"/>
          </a:p>
        </p:txBody>
      </p:sp>
    </p:spTree>
    <p:extLst>
      <p:ext uri="{BB962C8B-B14F-4D97-AF65-F5344CB8AC3E}">
        <p14:creationId xmlns:p14="http://schemas.microsoft.com/office/powerpoint/2010/main" val="789563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04D4-2455-584A-AEC6-88C36ED43BD7}"/>
              </a:ext>
            </a:extLst>
          </p:cNvPr>
          <p:cNvSpPr>
            <a:spLocks noGrp="1"/>
          </p:cNvSpPr>
          <p:nvPr>
            <p:ph type="ctrTitle"/>
          </p:nvPr>
        </p:nvSpPr>
        <p:spPr>
          <a:xfrm>
            <a:off x="1543455" y="1803299"/>
            <a:ext cx="9144000" cy="2387600"/>
          </a:xfrm>
        </p:spPr>
        <p:txBody>
          <a:bodyPr>
            <a:normAutofit/>
          </a:bodyPr>
          <a:lstStyle/>
          <a:p>
            <a:r>
              <a:rPr lang="en-US" b="1" dirty="0"/>
              <a:t>Suitable* </a:t>
            </a:r>
            <a:br>
              <a:rPr lang="en-US" b="1" dirty="0"/>
            </a:br>
            <a:r>
              <a:rPr lang="en-US" dirty="0"/>
              <a:t>Measurement Methods</a:t>
            </a:r>
            <a:br>
              <a:rPr lang="en-US" dirty="0"/>
            </a:br>
            <a:r>
              <a:rPr lang="en-US" sz="4400" dirty="0"/>
              <a:t>(*</a:t>
            </a:r>
            <a:r>
              <a:rPr lang="en-US" sz="4400" i="1" dirty="0"/>
              <a:t>somewhat</a:t>
            </a:r>
            <a:r>
              <a:rPr lang="en-US" sz="4400" dirty="0"/>
              <a:t> or </a:t>
            </a:r>
            <a:r>
              <a:rPr lang="en-US" sz="4400" i="1" dirty="0"/>
              <a:t>very</a:t>
            </a:r>
            <a:r>
              <a:rPr lang="en-US" sz="4400" dirty="0"/>
              <a:t> </a:t>
            </a:r>
            <a:r>
              <a:rPr lang="en-US" sz="4400" i="1" dirty="0"/>
              <a:t>suitable</a:t>
            </a:r>
            <a:r>
              <a:rPr lang="en-US" sz="4400" dirty="0"/>
              <a:t>)</a:t>
            </a:r>
          </a:p>
        </p:txBody>
      </p:sp>
    </p:spTree>
    <p:extLst>
      <p:ext uri="{BB962C8B-B14F-4D97-AF65-F5344CB8AC3E}">
        <p14:creationId xmlns:p14="http://schemas.microsoft.com/office/powerpoint/2010/main" val="3154680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A72BA-E76B-794A-AF0C-A8380BB39D0B}"/>
              </a:ext>
            </a:extLst>
          </p:cNvPr>
          <p:cNvPicPr>
            <a:picLocks noChangeAspect="1"/>
          </p:cNvPicPr>
          <p:nvPr/>
        </p:nvPicPr>
        <p:blipFill>
          <a:blip r:embed="rId3"/>
          <a:stretch>
            <a:fillRect/>
          </a:stretch>
        </p:blipFill>
        <p:spPr>
          <a:xfrm>
            <a:off x="448235" y="0"/>
            <a:ext cx="11295529" cy="6858000"/>
          </a:xfrm>
          <a:prstGeom prst="rect">
            <a:avLst/>
          </a:prstGeom>
        </p:spPr>
      </p:pic>
      <p:sp>
        <p:nvSpPr>
          <p:cNvPr id="2" name="Rectangle 1">
            <a:extLst>
              <a:ext uri="{FF2B5EF4-FFF2-40B4-BE49-F238E27FC236}">
                <a16:creationId xmlns:a16="http://schemas.microsoft.com/office/drawing/2014/main" id="{839D27C2-9676-314E-B87C-B2BBC8757EEC}"/>
              </a:ext>
            </a:extLst>
          </p:cNvPr>
          <p:cNvSpPr/>
          <p:nvPr/>
        </p:nvSpPr>
        <p:spPr>
          <a:xfrm>
            <a:off x="4572000" y="1272747"/>
            <a:ext cx="6042454" cy="4485502"/>
          </a:xfrm>
          <a:prstGeom prst="rect">
            <a:avLst/>
          </a:prstGeom>
          <a:solidFill>
            <a:schemeClr val="bg2">
              <a:lumMod val="2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1210A0-1E89-014E-A10E-FF7D879012B2}"/>
              </a:ext>
            </a:extLst>
          </p:cNvPr>
          <p:cNvSpPr/>
          <p:nvPr/>
        </p:nvSpPr>
        <p:spPr>
          <a:xfrm>
            <a:off x="2469931" y="1272747"/>
            <a:ext cx="2102069" cy="4485502"/>
          </a:xfrm>
          <a:prstGeom prst="rect">
            <a:avLst/>
          </a:prstGeom>
          <a:solidFill>
            <a:schemeClr val="bg2">
              <a:lumMod val="25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2791A9-2038-404D-A009-A05B62B4A82B}"/>
              </a:ext>
            </a:extLst>
          </p:cNvPr>
          <p:cNvSpPr txBox="1"/>
          <p:nvPr/>
        </p:nvSpPr>
        <p:spPr>
          <a:xfrm>
            <a:off x="2469931" y="5959366"/>
            <a:ext cx="210206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Non-Initiation</a:t>
            </a:r>
          </a:p>
        </p:txBody>
      </p:sp>
    </p:spTree>
    <p:extLst>
      <p:ext uri="{BB962C8B-B14F-4D97-AF65-F5344CB8AC3E}">
        <p14:creationId xmlns:p14="http://schemas.microsoft.com/office/powerpoint/2010/main" val="36382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A72BA-E76B-794A-AF0C-A8380BB39D0B}"/>
              </a:ext>
            </a:extLst>
          </p:cNvPr>
          <p:cNvPicPr>
            <a:picLocks noChangeAspect="1"/>
          </p:cNvPicPr>
          <p:nvPr/>
        </p:nvPicPr>
        <p:blipFill>
          <a:blip r:embed="rId3"/>
          <a:stretch>
            <a:fillRect/>
          </a:stretch>
        </p:blipFill>
        <p:spPr>
          <a:xfrm>
            <a:off x="448235" y="0"/>
            <a:ext cx="11295529" cy="6858000"/>
          </a:xfrm>
          <a:prstGeom prst="rect">
            <a:avLst/>
          </a:prstGeom>
        </p:spPr>
      </p:pic>
      <p:sp>
        <p:nvSpPr>
          <p:cNvPr id="2" name="Rectangle 1">
            <a:extLst>
              <a:ext uri="{FF2B5EF4-FFF2-40B4-BE49-F238E27FC236}">
                <a16:creationId xmlns:a16="http://schemas.microsoft.com/office/drawing/2014/main" id="{839D27C2-9676-314E-B87C-B2BBC8757EEC}"/>
              </a:ext>
            </a:extLst>
          </p:cNvPr>
          <p:cNvSpPr/>
          <p:nvPr/>
        </p:nvSpPr>
        <p:spPr>
          <a:xfrm>
            <a:off x="9664262" y="1272747"/>
            <a:ext cx="950192" cy="4686618"/>
          </a:xfrm>
          <a:prstGeom prst="rect">
            <a:avLst/>
          </a:prstGeom>
          <a:solidFill>
            <a:schemeClr val="bg2">
              <a:lumMod val="2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1210A0-1E89-014E-A10E-FF7D879012B2}"/>
              </a:ext>
            </a:extLst>
          </p:cNvPr>
          <p:cNvSpPr/>
          <p:nvPr/>
        </p:nvSpPr>
        <p:spPr>
          <a:xfrm>
            <a:off x="2469931" y="1272747"/>
            <a:ext cx="2102069" cy="4485502"/>
          </a:xfrm>
          <a:prstGeom prst="rect">
            <a:avLst/>
          </a:prstGeom>
          <a:solidFill>
            <a:schemeClr val="bg2">
              <a:lumMod val="25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2791A9-2038-404D-A009-A05B62B4A82B}"/>
              </a:ext>
            </a:extLst>
          </p:cNvPr>
          <p:cNvSpPr txBox="1"/>
          <p:nvPr/>
        </p:nvSpPr>
        <p:spPr>
          <a:xfrm>
            <a:off x="5454870" y="5959365"/>
            <a:ext cx="308008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Incorrect Implementation</a:t>
            </a:r>
          </a:p>
        </p:txBody>
      </p:sp>
      <p:sp>
        <p:nvSpPr>
          <p:cNvPr id="6" name="Rectangle 5">
            <a:extLst>
              <a:ext uri="{FF2B5EF4-FFF2-40B4-BE49-F238E27FC236}">
                <a16:creationId xmlns:a16="http://schemas.microsoft.com/office/drawing/2014/main" id="{31ECE794-C368-894B-A6A3-416708FCD65C}"/>
              </a:ext>
            </a:extLst>
          </p:cNvPr>
          <p:cNvSpPr/>
          <p:nvPr/>
        </p:nvSpPr>
        <p:spPr>
          <a:xfrm>
            <a:off x="2469931" y="1272747"/>
            <a:ext cx="2102069" cy="4686618"/>
          </a:xfrm>
          <a:prstGeom prst="rect">
            <a:avLst/>
          </a:prstGeom>
          <a:solidFill>
            <a:schemeClr val="bg2">
              <a:lumMod val="2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3E4DC0-1539-3644-9668-903B72142ABB}"/>
              </a:ext>
            </a:extLst>
          </p:cNvPr>
          <p:cNvSpPr/>
          <p:nvPr/>
        </p:nvSpPr>
        <p:spPr>
          <a:xfrm>
            <a:off x="4572000" y="1272746"/>
            <a:ext cx="5092262" cy="4686619"/>
          </a:xfrm>
          <a:prstGeom prst="rect">
            <a:avLst/>
          </a:prstGeom>
          <a:solidFill>
            <a:schemeClr val="bg2">
              <a:lumMod val="25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9919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A72BA-E76B-794A-AF0C-A8380BB39D0B}"/>
              </a:ext>
            </a:extLst>
          </p:cNvPr>
          <p:cNvPicPr>
            <a:picLocks noChangeAspect="1"/>
          </p:cNvPicPr>
          <p:nvPr/>
        </p:nvPicPr>
        <p:blipFill>
          <a:blip r:embed="rId3"/>
          <a:stretch>
            <a:fillRect/>
          </a:stretch>
        </p:blipFill>
        <p:spPr>
          <a:xfrm>
            <a:off x="448235" y="0"/>
            <a:ext cx="11295529" cy="6858000"/>
          </a:xfrm>
          <a:prstGeom prst="rect">
            <a:avLst/>
          </a:prstGeom>
        </p:spPr>
      </p:pic>
      <p:sp>
        <p:nvSpPr>
          <p:cNvPr id="2" name="Rectangle 1">
            <a:extLst>
              <a:ext uri="{FF2B5EF4-FFF2-40B4-BE49-F238E27FC236}">
                <a16:creationId xmlns:a16="http://schemas.microsoft.com/office/drawing/2014/main" id="{839D27C2-9676-314E-B87C-B2BBC8757EEC}"/>
              </a:ext>
            </a:extLst>
          </p:cNvPr>
          <p:cNvSpPr/>
          <p:nvPr/>
        </p:nvSpPr>
        <p:spPr>
          <a:xfrm>
            <a:off x="2469930" y="1315783"/>
            <a:ext cx="7131269" cy="4485502"/>
          </a:xfrm>
          <a:prstGeom prst="rect">
            <a:avLst/>
          </a:prstGeom>
          <a:solidFill>
            <a:schemeClr val="bg2">
              <a:lumMod val="25000"/>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1210A0-1E89-014E-A10E-FF7D879012B2}"/>
              </a:ext>
            </a:extLst>
          </p:cNvPr>
          <p:cNvSpPr/>
          <p:nvPr/>
        </p:nvSpPr>
        <p:spPr>
          <a:xfrm>
            <a:off x="9601200" y="1315783"/>
            <a:ext cx="1024760" cy="4485502"/>
          </a:xfrm>
          <a:prstGeom prst="rect">
            <a:avLst/>
          </a:prstGeom>
          <a:solidFill>
            <a:schemeClr val="bg2">
              <a:lumMod val="25000"/>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52791A9-2038-404D-A009-A05B62B4A82B}"/>
              </a:ext>
            </a:extLst>
          </p:cNvPr>
          <p:cNvSpPr txBox="1"/>
          <p:nvPr/>
        </p:nvSpPr>
        <p:spPr>
          <a:xfrm>
            <a:off x="9062545" y="5960310"/>
            <a:ext cx="210206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Discontinuation</a:t>
            </a:r>
          </a:p>
        </p:txBody>
      </p:sp>
    </p:spTree>
    <p:extLst>
      <p:ext uri="{BB962C8B-B14F-4D97-AF65-F5344CB8AC3E}">
        <p14:creationId xmlns:p14="http://schemas.microsoft.com/office/powerpoint/2010/main" val="3734460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A72BA-E76B-794A-AF0C-A8380BB39D0B}"/>
              </a:ext>
            </a:extLst>
          </p:cNvPr>
          <p:cNvPicPr>
            <a:picLocks noChangeAspect="1"/>
          </p:cNvPicPr>
          <p:nvPr/>
        </p:nvPicPr>
        <p:blipFill>
          <a:blip r:embed="rId3"/>
          <a:stretch>
            <a:fillRect/>
          </a:stretch>
        </p:blipFill>
        <p:spPr>
          <a:xfrm>
            <a:off x="448235" y="0"/>
            <a:ext cx="11295529" cy="6858000"/>
          </a:xfrm>
          <a:prstGeom prst="rect">
            <a:avLst/>
          </a:prstGeom>
        </p:spPr>
      </p:pic>
    </p:spTree>
    <p:extLst>
      <p:ext uri="{BB962C8B-B14F-4D97-AF65-F5344CB8AC3E}">
        <p14:creationId xmlns:p14="http://schemas.microsoft.com/office/powerpoint/2010/main" val="283255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0" y="502955"/>
            <a:ext cx="12192000" cy="1325563"/>
          </a:xfrm>
          <a:prstGeom prst="rect">
            <a:avLst/>
          </a:prstGeom>
        </p:spPr>
        <p:txBody>
          <a:bodyPr/>
          <a:lstStyle>
            <a:lvl1pPr>
              <a:defRPr b="1">
                <a:latin typeface="Arial"/>
                <a:ea typeface="Arial"/>
                <a:cs typeface="Arial"/>
                <a:sym typeface="Arial"/>
              </a:defRPr>
            </a:lvl1pPr>
          </a:lstStyle>
          <a:p>
            <a:pPr algn="ctr"/>
            <a:r>
              <a:rPr lang="en-US" spc="-150" dirty="0"/>
              <a:t>Rationale for Study</a:t>
            </a:r>
            <a:endParaRPr spc="-150" dirty="0"/>
          </a:p>
        </p:txBody>
      </p:sp>
      <p:sp>
        <p:nvSpPr>
          <p:cNvPr id="308" name="Content Placeholder 2"/>
          <p:cNvSpPr txBox="1">
            <a:spLocks noGrp="1"/>
          </p:cNvSpPr>
          <p:nvPr>
            <p:ph idx="1"/>
          </p:nvPr>
        </p:nvSpPr>
        <p:spPr>
          <a:xfrm>
            <a:off x="1316855" y="1711504"/>
            <a:ext cx="9558289" cy="4351338"/>
          </a:xfrm>
          <a:prstGeom prst="rect">
            <a:avLst/>
          </a:prstGeom>
        </p:spPr>
        <p:txBody>
          <a:bodyPr>
            <a:normAutofit/>
          </a:bodyPr>
          <a:lstStyle/>
          <a:p>
            <a:pPr marL="0" indent="0">
              <a:lnSpc>
                <a:spcPct val="100000"/>
              </a:lnSpc>
              <a:spcAft>
                <a:spcPts val="600"/>
              </a:spcAft>
              <a:buNone/>
              <a:defRPr>
                <a:latin typeface="Arial"/>
                <a:ea typeface="Arial"/>
                <a:cs typeface="Arial"/>
                <a:sym typeface="Arial"/>
              </a:defRPr>
            </a:pPr>
            <a:r>
              <a:rPr lang="en-US" sz="2400" dirty="0">
                <a:sym typeface="Arial"/>
              </a:rPr>
              <a:t>Emerged from needs assessment conducted for the NIH’s Science of Behavior Change (SOBC) Initiative</a:t>
            </a:r>
          </a:p>
          <a:p>
            <a:pPr marL="0" indent="0">
              <a:lnSpc>
                <a:spcPct val="100000"/>
              </a:lnSpc>
              <a:spcAft>
                <a:spcPts val="600"/>
              </a:spcAft>
              <a:buNone/>
              <a:defRPr>
                <a:latin typeface="Arial"/>
                <a:ea typeface="Arial"/>
                <a:cs typeface="Arial"/>
                <a:sym typeface="Arial"/>
              </a:defRPr>
            </a:pPr>
            <a:r>
              <a:rPr lang="en-US" sz="2400" dirty="0">
                <a:sym typeface="Arial"/>
              </a:rPr>
              <a:t>SOBC Mission: To promote a mechanisms-focused, </a:t>
            </a:r>
            <a:r>
              <a:rPr lang="en-US" sz="2400" b="1" dirty="0">
                <a:sym typeface="Arial"/>
              </a:rPr>
              <a:t>experimental medicine approach</a:t>
            </a:r>
            <a:r>
              <a:rPr lang="en-US" sz="2400" dirty="0">
                <a:sym typeface="Arial"/>
              </a:rPr>
              <a:t> to behavior change research</a:t>
            </a:r>
          </a:p>
          <a:p>
            <a:pPr marL="0" indent="0">
              <a:lnSpc>
                <a:spcPct val="100000"/>
              </a:lnSpc>
              <a:spcAft>
                <a:spcPts val="600"/>
              </a:spcAft>
              <a:buNone/>
              <a:defRPr>
                <a:latin typeface="Arial"/>
                <a:ea typeface="Arial"/>
                <a:cs typeface="Arial"/>
                <a:sym typeface="Arial"/>
              </a:defRPr>
            </a:pPr>
            <a:r>
              <a:rPr lang="en-US" sz="2400" dirty="0">
                <a:sym typeface="Arial"/>
              </a:rPr>
              <a:t>Research Network of 22 academic sites and 1 Coordinating Center</a:t>
            </a:r>
          </a:p>
          <a:p>
            <a:pPr marL="0" indent="0">
              <a:lnSpc>
                <a:spcPct val="100000"/>
              </a:lnSpc>
              <a:spcAft>
                <a:spcPts val="600"/>
              </a:spcAft>
              <a:buNone/>
              <a:defRPr>
                <a:latin typeface="Arial"/>
                <a:ea typeface="Arial"/>
                <a:cs typeface="Arial"/>
                <a:sym typeface="Arial"/>
              </a:defRPr>
            </a:pPr>
            <a:r>
              <a:rPr lang="en-US" sz="2400" dirty="0">
                <a:sym typeface="Arial"/>
              </a:rPr>
              <a:t>Medication nonadherence is one of the key health behaviors</a:t>
            </a:r>
          </a:p>
        </p:txBody>
      </p:sp>
      <p:sp>
        <p:nvSpPr>
          <p:cNvPr id="2" name="Slide Number Placeholder 1"/>
          <p:cNvSpPr>
            <a:spLocks noGrp="1"/>
          </p:cNvSpPr>
          <p:nvPr>
            <p:ph type="sldNum" sz="quarter" idx="12"/>
          </p:nvPr>
        </p:nvSpPr>
        <p:spPr/>
        <p:txBody>
          <a:bodyPr/>
          <a:lstStyle/>
          <a:p>
            <a:fld id="{2BD945EE-2D3E-2545-9F53-B46410BEF503}" type="slidenum">
              <a:rPr lang="en-US" smtClean="0"/>
              <a:t>3</a:t>
            </a:fld>
            <a:endParaRPr lang="en-US"/>
          </a:p>
        </p:txBody>
      </p:sp>
      <p:pic>
        <p:nvPicPr>
          <p:cNvPr id="5" name="Picture 4">
            <a:extLst>
              <a:ext uri="{FF2B5EF4-FFF2-40B4-BE49-F238E27FC236}">
                <a16:creationId xmlns:a16="http://schemas.microsoft.com/office/drawing/2014/main" id="{DEB8BF72-C818-E242-8F85-987A5953CBFF}"/>
              </a:ext>
            </a:extLst>
          </p:cNvPr>
          <p:cNvPicPr>
            <a:picLocks noChangeAspect="1"/>
          </p:cNvPicPr>
          <p:nvPr/>
        </p:nvPicPr>
        <p:blipFill>
          <a:blip r:embed="rId3"/>
          <a:stretch>
            <a:fillRect/>
          </a:stretch>
        </p:blipFill>
        <p:spPr>
          <a:xfrm>
            <a:off x="8688209" y="5733513"/>
            <a:ext cx="2038888" cy="943929"/>
          </a:xfrm>
          <a:prstGeom prst="rect">
            <a:avLst/>
          </a:prstGeom>
        </p:spPr>
      </p:pic>
      <p:pic>
        <p:nvPicPr>
          <p:cNvPr id="3" name="Picture 2">
            <a:extLst>
              <a:ext uri="{FF2B5EF4-FFF2-40B4-BE49-F238E27FC236}">
                <a16:creationId xmlns:a16="http://schemas.microsoft.com/office/drawing/2014/main" id="{49ABEB71-CDD9-8D42-8FED-A354D158A309}"/>
              </a:ext>
            </a:extLst>
          </p:cNvPr>
          <p:cNvPicPr>
            <a:picLocks noChangeAspect="1"/>
          </p:cNvPicPr>
          <p:nvPr/>
        </p:nvPicPr>
        <p:blipFill>
          <a:blip r:embed="rId4"/>
          <a:stretch>
            <a:fillRect/>
          </a:stretch>
        </p:blipFill>
        <p:spPr>
          <a:xfrm>
            <a:off x="7115615" y="5733513"/>
            <a:ext cx="1205389" cy="1052593"/>
          </a:xfrm>
          <a:prstGeom prst="rect">
            <a:avLst/>
          </a:prstGeom>
        </p:spPr>
      </p:pic>
      <p:sp>
        <p:nvSpPr>
          <p:cNvPr id="4" name="Rectangle 3">
            <a:extLst>
              <a:ext uri="{FF2B5EF4-FFF2-40B4-BE49-F238E27FC236}">
                <a16:creationId xmlns:a16="http://schemas.microsoft.com/office/drawing/2014/main" id="{B4603590-CE4E-9C48-8A12-53CF397B6958}"/>
              </a:ext>
            </a:extLst>
          </p:cNvPr>
          <p:cNvSpPr/>
          <p:nvPr/>
        </p:nvSpPr>
        <p:spPr>
          <a:xfrm>
            <a:off x="256561" y="6259810"/>
            <a:ext cx="5218095"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https://</a:t>
            </a:r>
            <a:r>
              <a:rPr lang="en-US" sz="2400" dirty="0" err="1">
                <a:latin typeface="Arial" panose="020B0604020202020204" pitchFamily="34" charset="0"/>
                <a:cs typeface="Arial" panose="020B0604020202020204" pitchFamily="34" charset="0"/>
              </a:rPr>
              <a:t>scienceofbehaviorchange.org</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8627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04D4-2455-584A-AEC6-88C36ED43BD7}"/>
              </a:ext>
            </a:extLst>
          </p:cNvPr>
          <p:cNvSpPr>
            <a:spLocks noGrp="1"/>
          </p:cNvSpPr>
          <p:nvPr>
            <p:ph type="ctrTitle"/>
          </p:nvPr>
        </p:nvSpPr>
        <p:spPr>
          <a:xfrm>
            <a:off x="1543455" y="1803299"/>
            <a:ext cx="9144000" cy="2387600"/>
          </a:xfrm>
        </p:spPr>
        <p:txBody>
          <a:bodyPr>
            <a:normAutofit/>
          </a:bodyPr>
          <a:lstStyle/>
          <a:p>
            <a:r>
              <a:rPr lang="en-US" b="1" dirty="0"/>
              <a:t>Optimal</a:t>
            </a:r>
            <a:br>
              <a:rPr lang="en-US" b="1" dirty="0"/>
            </a:br>
            <a:r>
              <a:rPr lang="en-US" dirty="0"/>
              <a:t>Measurement Methods</a:t>
            </a:r>
            <a:endParaRPr lang="en-US" sz="4400" dirty="0"/>
          </a:p>
        </p:txBody>
      </p:sp>
    </p:spTree>
    <p:extLst>
      <p:ext uri="{BB962C8B-B14F-4D97-AF65-F5344CB8AC3E}">
        <p14:creationId xmlns:p14="http://schemas.microsoft.com/office/powerpoint/2010/main" val="4171385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31406-A390-5B43-A82B-CD88AE67CBCB}"/>
              </a:ext>
            </a:extLst>
          </p:cNvPr>
          <p:cNvPicPr>
            <a:picLocks noChangeAspect="1"/>
          </p:cNvPicPr>
          <p:nvPr/>
        </p:nvPicPr>
        <p:blipFill>
          <a:blip r:embed="rId3"/>
          <a:stretch>
            <a:fillRect/>
          </a:stretch>
        </p:blipFill>
        <p:spPr>
          <a:xfrm>
            <a:off x="-493513" y="-309966"/>
            <a:ext cx="13018576" cy="7904136"/>
          </a:xfrm>
          <a:prstGeom prst="rect">
            <a:avLst/>
          </a:prstGeom>
        </p:spPr>
      </p:pic>
    </p:spTree>
    <p:extLst>
      <p:ext uri="{BB962C8B-B14F-4D97-AF65-F5344CB8AC3E}">
        <p14:creationId xmlns:p14="http://schemas.microsoft.com/office/powerpoint/2010/main" val="1381524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70" y="2539310"/>
            <a:ext cx="3455651" cy="1325563"/>
          </a:xfrm>
        </p:spPr>
        <p:txBody>
          <a:bodyPr>
            <a:normAutofit fontScale="90000"/>
          </a:bodyPr>
          <a:lstStyle/>
          <a:p>
            <a:pPr algn="r"/>
            <a:r>
              <a:rPr lang="en-US" sz="4800" b="1" spc="-150" dirty="0"/>
              <a:t>Conclusions</a:t>
            </a:r>
          </a:p>
        </p:txBody>
      </p:sp>
      <p:sp>
        <p:nvSpPr>
          <p:cNvPr id="5" name="TextBox 4"/>
          <p:cNvSpPr txBox="1"/>
          <p:nvPr/>
        </p:nvSpPr>
        <p:spPr>
          <a:xfrm>
            <a:off x="4625366" y="2161232"/>
            <a:ext cx="7182679" cy="2471446"/>
          </a:xfrm>
          <a:prstGeom prst="rect">
            <a:avLst/>
          </a:prstGeom>
          <a:noFill/>
        </p:spPr>
        <p:txBody>
          <a:bodyPr wrap="square" rtlCol="0">
            <a:spAutoFit/>
          </a:bodyPr>
          <a:lstStyle/>
          <a:p>
            <a:pPr>
              <a:lnSpc>
                <a:spcPct val="90000"/>
              </a:lnSpc>
              <a:spcBef>
                <a:spcPts val="1000"/>
              </a:spcBef>
            </a:pPr>
            <a:r>
              <a:rPr lang="en-US" sz="2400" dirty="0">
                <a:solidFill>
                  <a:prstClr val="black"/>
                </a:solidFill>
                <a:latin typeface="Arial" charset="0"/>
              </a:rPr>
              <a:t>Achieved consensus for a framework of classifying nonadherence behaviors</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Suitable and optimal measurement methods varied by nonadherence behavior</a:t>
            </a:r>
          </a:p>
          <a:p>
            <a:pPr lvl="0">
              <a:lnSpc>
                <a:spcPct val="90000"/>
              </a:lnSpc>
              <a:spcBef>
                <a:spcPts val="1000"/>
              </a:spcBef>
            </a:pPr>
            <a:endParaRPr lang="en-US" sz="2400" dirty="0">
              <a:solidFill>
                <a:prstClr val="black"/>
              </a:solidFill>
              <a:latin typeface="Arial" charset="0"/>
            </a:endParaRPr>
          </a:p>
        </p:txBody>
      </p:sp>
      <p:cxnSp>
        <p:nvCxnSpPr>
          <p:cNvPr id="6" name="Straight Connector 5"/>
          <p:cNvCxnSpPr>
            <a:cxnSpLocks/>
          </p:cNvCxnSpPr>
          <p:nvPr/>
        </p:nvCxnSpPr>
        <p:spPr>
          <a:xfrm>
            <a:off x="4261093" y="1438563"/>
            <a:ext cx="0" cy="4273124"/>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32</a:t>
            </a:fld>
            <a:endParaRPr lang="en-US"/>
          </a:p>
        </p:txBody>
      </p:sp>
    </p:spTree>
    <p:extLst>
      <p:ext uri="{BB962C8B-B14F-4D97-AF65-F5344CB8AC3E}">
        <p14:creationId xmlns:p14="http://schemas.microsoft.com/office/powerpoint/2010/main" val="3992395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70" y="2539310"/>
            <a:ext cx="3455651" cy="1325563"/>
          </a:xfrm>
        </p:spPr>
        <p:txBody>
          <a:bodyPr>
            <a:normAutofit fontScale="90000"/>
          </a:bodyPr>
          <a:lstStyle/>
          <a:p>
            <a:pPr algn="r"/>
            <a:r>
              <a:rPr lang="en-US" sz="4800" b="1" spc="-150" dirty="0"/>
              <a:t>Conclusions</a:t>
            </a:r>
          </a:p>
        </p:txBody>
      </p:sp>
      <p:sp>
        <p:nvSpPr>
          <p:cNvPr id="5" name="TextBox 4"/>
          <p:cNvSpPr txBox="1"/>
          <p:nvPr/>
        </p:nvSpPr>
        <p:spPr>
          <a:xfrm>
            <a:off x="4625366" y="2173203"/>
            <a:ext cx="7182679" cy="2803844"/>
          </a:xfrm>
          <a:prstGeom prst="rect">
            <a:avLst/>
          </a:prstGeom>
          <a:noFill/>
        </p:spPr>
        <p:txBody>
          <a:bodyPr wrap="square" rtlCol="0">
            <a:spAutoFit/>
          </a:bodyPr>
          <a:lstStyle/>
          <a:p>
            <a:pPr lvl="0">
              <a:lnSpc>
                <a:spcPct val="90000"/>
              </a:lnSpc>
              <a:spcBef>
                <a:spcPts val="1000"/>
              </a:spcBef>
            </a:pPr>
            <a:r>
              <a:rPr lang="en-US" sz="2400" dirty="0">
                <a:solidFill>
                  <a:prstClr val="black"/>
                </a:solidFill>
                <a:latin typeface="Arial" charset="0"/>
              </a:rPr>
              <a:t>Self-Report was the method most frequently rated as at least “somewhat suitable” </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But…validated Self-Report questionnaires were lacking for specific nonadherence behaviors (e.g. not take the first dose, take at wrong time)</a:t>
            </a:r>
            <a:endParaRPr lang="en-US" sz="2400" u="sng" dirty="0">
              <a:solidFill>
                <a:prstClr val="black"/>
              </a:solidFill>
              <a:latin typeface="Arial" charset="0"/>
            </a:endParaRPr>
          </a:p>
          <a:p>
            <a:pPr lvl="0">
              <a:lnSpc>
                <a:spcPct val="90000"/>
              </a:lnSpc>
              <a:spcBef>
                <a:spcPts val="1000"/>
              </a:spcBef>
            </a:pPr>
            <a:endParaRPr lang="en-US" sz="2400" u="sng" dirty="0">
              <a:solidFill>
                <a:prstClr val="black"/>
              </a:solidFill>
              <a:latin typeface="Arial" charset="0"/>
            </a:endParaRPr>
          </a:p>
        </p:txBody>
      </p:sp>
      <p:cxnSp>
        <p:nvCxnSpPr>
          <p:cNvPr id="6" name="Straight Connector 5"/>
          <p:cNvCxnSpPr>
            <a:cxnSpLocks/>
          </p:cNvCxnSpPr>
          <p:nvPr/>
        </p:nvCxnSpPr>
        <p:spPr>
          <a:xfrm>
            <a:off x="4261093" y="1438563"/>
            <a:ext cx="0" cy="4273124"/>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33</a:t>
            </a:fld>
            <a:endParaRPr lang="en-US"/>
          </a:p>
        </p:txBody>
      </p:sp>
      <p:sp>
        <p:nvSpPr>
          <p:cNvPr id="7" name="Title 1">
            <a:extLst>
              <a:ext uri="{FF2B5EF4-FFF2-40B4-BE49-F238E27FC236}">
                <a16:creationId xmlns:a16="http://schemas.microsoft.com/office/drawing/2014/main" id="{255484D2-3B1C-F142-8A9D-05A317C2D644}"/>
              </a:ext>
            </a:extLst>
          </p:cNvPr>
          <p:cNvSpPr txBox="1">
            <a:spLocks/>
          </p:cNvSpPr>
          <p:nvPr/>
        </p:nvSpPr>
        <p:spPr>
          <a:xfrm>
            <a:off x="4383247" y="589085"/>
            <a:ext cx="406772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a:lstStyle>
          <a:p>
            <a:pPr algn="r"/>
            <a:r>
              <a:rPr lang="en-US" sz="3600" b="1" spc="-150" dirty="0"/>
              <a:t>Suitable Measures</a:t>
            </a:r>
          </a:p>
        </p:txBody>
      </p:sp>
    </p:spTree>
    <p:extLst>
      <p:ext uri="{BB962C8B-B14F-4D97-AF65-F5344CB8AC3E}">
        <p14:creationId xmlns:p14="http://schemas.microsoft.com/office/powerpoint/2010/main" val="2516033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174466723"/>
              </p:ext>
            </p:extLst>
          </p:nvPr>
        </p:nvGraphicFramePr>
        <p:xfrm>
          <a:off x="3163226" y="150613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txBox="1">
            <a:spLocks noChangeArrowheads="1"/>
          </p:cNvSpPr>
          <p:nvPr/>
        </p:nvSpPr>
        <p:spPr bwMode="auto">
          <a:xfrm>
            <a:off x="8939608" y="698053"/>
            <a:ext cx="3438637" cy="36371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buNone/>
            </a:pPr>
            <a:r>
              <a:rPr lang="en-US" altLang="en-US" sz="2000" u="sng" dirty="0">
                <a:ea typeface="ＭＳ Ｐゴシック" charset="-128"/>
              </a:rPr>
              <a:t>Not Fill</a:t>
            </a:r>
            <a:r>
              <a:rPr lang="en-US" altLang="en-US" sz="2000" dirty="0">
                <a:ea typeface="ＭＳ Ｐゴシック" charset="-128"/>
              </a:rPr>
              <a:t>   </a:t>
            </a:r>
            <a:r>
              <a:rPr lang="en-US" altLang="en-US" sz="2000" u="sng" dirty="0">
                <a:ea typeface="ＭＳ Ｐゴシック" charset="-128"/>
              </a:rPr>
              <a:t>Not Start</a:t>
            </a:r>
          </a:p>
          <a:p>
            <a:pPr marL="0" indent="0" eaLnBrk="1" hangingPunct="1">
              <a:buNone/>
            </a:pPr>
            <a:r>
              <a:rPr lang="en-US" altLang="en-US" sz="2000" dirty="0">
                <a:ea typeface="ＭＳ Ｐゴシック" charset="-128"/>
              </a:rPr>
              <a:t>Rx refill    (none)</a:t>
            </a:r>
          </a:p>
        </p:txBody>
      </p:sp>
      <p:cxnSp>
        <p:nvCxnSpPr>
          <p:cNvPr id="8" name="Straight Connector 7"/>
          <p:cNvCxnSpPr>
            <a:cxnSpLocks/>
          </p:cNvCxnSpPr>
          <p:nvPr/>
        </p:nvCxnSpPr>
        <p:spPr>
          <a:xfrm>
            <a:off x="5750169" y="3323492"/>
            <a:ext cx="788504" cy="3583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cxnSpLocks/>
          </p:cNvCxnSpPr>
          <p:nvPr/>
        </p:nvCxnSpPr>
        <p:spPr>
          <a:xfrm flipV="1">
            <a:off x="8610754" y="1207548"/>
            <a:ext cx="328854" cy="33514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cxnSpLocks/>
          </p:cNvCxnSpPr>
          <p:nvPr/>
        </p:nvCxnSpPr>
        <p:spPr>
          <a:xfrm flipV="1">
            <a:off x="9941668" y="4730263"/>
            <a:ext cx="151901" cy="981424"/>
          </a:xfrm>
          <a:prstGeom prst="line">
            <a:avLst/>
          </a:prstGeom>
        </p:spPr>
        <p:style>
          <a:lnRef idx="1">
            <a:schemeClr val="dk1"/>
          </a:lnRef>
          <a:fillRef idx="0">
            <a:schemeClr val="dk1"/>
          </a:fillRef>
          <a:effectRef idx="0">
            <a:schemeClr val="dk1"/>
          </a:effectRef>
          <a:fontRef idx="minor">
            <a:schemeClr val="tx1"/>
          </a:fontRef>
        </p:style>
      </p:cxnSp>
      <p:sp>
        <p:nvSpPr>
          <p:cNvPr id="14" name="Rectangle 3">
            <a:extLst>
              <a:ext uri="{FF2B5EF4-FFF2-40B4-BE49-F238E27FC236}">
                <a16:creationId xmlns:a16="http://schemas.microsoft.com/office/drawing/2014/main" id="{90A63D9C-0069-0348-A08B-5A6A883AE61F}"/>
              </a:ext>
            </a:extLst>
          </p:cNvPr>
          <p:cNvSpPr txBox="1">
            <a:spLocks noChangeArrowheads="1"/>
          </p:cNvSpPr>
          <p:nvPr/>
        </p:nvSpPr>
        <p:spPr bwMode="auto">
          <a:xfrm>
            <a:off x="4057782" y="2587132"/>
            <a:ext cx="2388237" cy="35398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eaLnBrk="1" hangingPunct="1">
              <a:buNone/>
            </a:pPr>
            <a:r>
              <a:rPr lang="en-US" altLang="en-US" sz="2000" u="sng" dirty="0">
                <a:ea typeface="ＭＳ Ｐゴシック" charset="-128"/>
              </a:rPr>
              <a:t>Discontinuation</a:t>
            </a:r>
          </a:p>
          <a:p>
            <a:pPr marL="0" indent="0" algn="ctr" eaLnBrk="1" hangingPunct="1">
              <a:buNone/>
            </a:pPr>
            <a:r>
              <a:rPr lang="en-US" altLang="en-US" sz="2000" dirty="0">
                <a:ea typeface="ＭＳ Ｐゴシック" charset="-128"/>
              </a:rPr>
              <a:t>Rx Fill</a:t>
            </a:r>
          </a:p>
        </p:txBody>
      </p:sp>
      <p:sp>
        <p:nvSpPr>
          <p:cNvPr id="15" name="Rectangle 3">
            <a:extLst>
              <a:ext uri="{FF2B5EF4-FFF2-40B4-BE49-F238E27FC236}">
                <a16:creationId xmlns:a16="http://schemas.microsoft.com/office/drawing/2014/main" id="{3B30BE12-DC40-9E4B-81EB-AC7CEBD529F6}"/>
              </a:ext>
            </a:extLst>
          </p:cNvPr>
          <p:cNvSpPr txBox="1">
            <a:spLocks noChangeArrowheads="1"/>
          </p:cNvSpPr>
          <p:nvPr/>
        </p:nvSpPr>
        <p:spPr bwMode="auto">
          <a:xfrm>
            <a:off x="4901178" y="5849326"/>
            <a:ext cx="7477067" cy="47932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ＭＳ Ｐゴシック" charset="0"/>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eaLnBrk="1" hangingPunct="1">
              <a:buNone/>
            </a:pPr>
            <a:r>
              <a:rPr lang="en-US" altLang="en-US" sz="2000" u="sng" dirty="0">
                <a:ea typeface="ＭＳ Ｐゴシック" charset="-128"/>
              </a:rPr>
              <a:t>Refill Late</a:t>
            </a:r>
            <a:r>
              <a:rPr lang="en-US" altLang="en-US" sz="2000" dirty="0">
                <a:ea typeface="ＭＳ Ｐゴシック" charset="-128"/>
              </a:rPr>
              <a:t>  </a:t>
            </a:r>
            <a:r>
              <a:rPr lang="en-US" altLang="en-US" sz="2000" u="sng" dirty="0">
                <a:ea typeface="ＭＳ Ｐゴシック" charset="-128"/>
              </a:rPr>
              <a:t>Miss Dose</a:t>
            </a:r>
            <a:r>
              <a:rPr lang="en-US" altLang="en-US" sz="2000" dirty="0">
                <a:ea typeface="ＭＳ Ｐゴシック" charset="-128"/>
              </a:rPr>
              <a:t>  </a:t>
            </a:r>
            <a:r>
              <a:rPr lang="en-US" altLang="en-US" sz="2000" u="sng" dirty="0">
                <a:ea typeface="ＭＳ Ｐゴシック" charset="-128"/>
              </a:rPr>
              <a:t>Take Extra</a:t>
            </a:r>
            <a:r>
              <a:rPr lang="en-US" altLang="en-US" sz="2000" dirty="0">
                <a:ea typeface="ＭＳ Ｐゴシック" charset="-128"/>
              </a:rPr>
              <a:t>  </a:t>
            </a:r>
            <a:r>
              <a:rPr lang="en-US" altLang="en-US" sz="2000" u="sng" dirty="0">
                <a:ea typeface="ＭＳ Ｐゴシック" charset="-128"/>
              </a:rPr>
              <a:t> Wrong Time</a:t>
            </a:r>
            <a:r>
              <a:rPr lang="en-US" altLang="en-US" sz="2000" dirty="0">
                <a:ea typeface="ＭＳ Ｐゴシック" charset="-128"/>
              </a:rPr>
              <a:t>  </a:t>
            </a:r>
            <a:r>
              <a:rPr lang="en-US" altLang="en-US" sz="2000" u="sng" dirty="0">
                <a:ea typeface="ＭＳ Ｐゴシック" charset="-128"/>
              </a:rPr>
              <a:t>Wrong Dose</a:t>
            </a:r>
          </a:p>
          <a:p>
            <a:pPr marL="0" indent="0" eaLnBrk="1" hangingPunct="1">
              <a:buNone/>
            </a:pPr>
            <a:r>
              <a:rPr lang="en-US" altLang="en-US" sz="2000" dirty="0">
                <a:ea typeface="ＭＳ Ｐゴシック" charset="-128"/>
              </a:rPr>
              <a:t>   Rx Fill      Electronic   Electronic    Electronic        Observe   </a:t>
            </a:r>
          </a:p>
        </p:txBody>
      </p:sp>
      <p:sp>
        <p:nvSpPr>
          <p:cNvPr id="12" name="Title 1">
            <a:extLst>
              <a:ext uri="{FF2B5EF4-FFF2-40B4-BE49-F238E27FC236}">
                <a16:creationId xmlns:a16="http://schemas.microsoft.com/office/drawing/2014/main" id="{8EBE1619-3406-144E-9D68-30C0611F15E1}"/>
              </a:ext>
            </a:extLst>
          </p:cNvPr>
          <p:cNvSpPr txBox="1">
            <a:spLocks/>
          </p:cNvSpPr>
          <p:nvPr/>
        </p:nvSpPr>
        <p:spPr>
          <a:xfrm>
            <a:off x="316524" y="2539310"/>
            <a:ext cx="358029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a:lstStyle>
          <a:p>
            <a:pPr algn="r"/>
            <a:r>
              <a:rPr lang="en-US" sz="4800" b="1" spc="-150" dirty="0"/>
              <a:t>Conclusions</a:t>
            </a:r>
          </a:p>
        </p:txBody>
      </p:sp>
      <p:cxnSp>
        <p:nvCxnSpPr>
          <p:cNvPr id="13" name="Straight Connector 12">
            <a:extLst>
              <a:ext uri="{FF2B5EF4-FFF2-40B4-BE49-F238E27FC236}">
                <a16:creationId xmlns:a16="http://schemas.microsoft.com/office/drawing/2014/main" id="{2019E2BC-8AF7-2343-8C86-04E8B997CF64}"/>
              </a:ext>
            </a:extLst>
          </p:cNvPr>
          <p:cNvCxnSpPr>
            <a:cxnSpLocks/>
          </p:cNvCxnSpPr>
          <p:nvPr/>
        </p:nvCxnSpPr>
        <p:spPr>
          <a:xfrm>
            <a:off x="4261093" y="1438563"/>
            <a:ext cx="0" cy="4273124"/>
          </a:xfrm>
          <a:prstGeom prst="line">
            <a:avLst/>
          </a:prstGeom>
        </p:spPr>
        <p:style>
          <a:lnRef idx="1">
            <a:schemeClr val="dk1"/>
          </a:lnRef>
          <a:fillRef idx="0">
            <a:schemeClr val="dk1"/>
          </a:fillRef>
          <a:effectRef idx="0">
            <a:schemeClr val="dk1"/>
          </a:effectRef>
          <a:fontRef idx="minor">
            <a:schemeClr val="tx1"/>
          </a:fontRef>
        </p:style>
      </p:cxnSp>
      <p:sp>
        <p:nvSpPr>
          <p:cNvPr id="31" name="Title 1">
            <a:extLst>
              <a:ext uri="{FF2B5EF4-FFF2-40B4-BE49-F238E27FC236}">
                <a16:creationId xmlns:a16="http://schemas.microsoft.com/office/drawing/2014/main" id="{3388CA1C-22F7-3A46-AAC4-C7D62CDE9556}"/>
              </a:ext>
            </a:extLst>
          </p:cNvPr>
          <p:cNvSpPr txBox="1">
            <a:spLocks/>
          </p:cNvSpPr>
          <p:nvPr/>
        </p:nvSpPr>
        <p:spPr>
          <a:xfrm>
            <a:off x="4057782" y="217126"/>
            <a:ext cx="406772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a:lstStyle>
          <a:p>
            <a:pPr algn="r"/>
            <a:r>
              <a:rPr lang="en-US" sz="3600" b="1" spc="-150" dirty="0"/>
              <a:t>Optimal Measures</a:t>
            </a:r>
          </a:p>
        </p:txBody>
      </p:sp>
    </p:spTree>
    <p:extLst>
      <p:ext uri="{BB962C8B-B14F-4D97-AF65-F5344CB8AC3E}">
        <p14:creationId xmlns:p14="http://schemas.microsoft.com/office/powerpoint/2010/main" val="1447186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70" y="2539310"/>
            <a:ext cx="3455651" cy="1325563"/>
          </a:xfrm>
        </p:spPr>
        <p:txBody>
          <a:bodyPr>
            <a:normAutofit/>
          </a:bodyPr>
          <a:lstStyle/>
          <a:p>
            <a:pPr algn="r"/>
            <a:r>
              <a:rPr lang="en-US" sz="4800" b="1" spc="-150" dirty="0"/>
              <a:t>Limitations</a:t>
            </a:r>
          </a:p>
        </p:txBody>
      </p:sp>
      <p:sp>
        <p:nvSpPr>
          <p:cNvPr id="5" name="TextBox 4"/>
          <p:cNvSpPr txBox="1"/>
          <p:nvPr/>
        </p:nvSpPr>
        <p:spPr>
          <a:xfrm>
            <a:off x="4625366" y="1902248"/>
            <a:ext cx="7182679" cy="3725122"/>
          </a:xfrm>
          <a:prstGeom prst="rect">
            <a:avLst/>
          </a:prstGeom>
          <a:noFill/>
        </p:spPr>
        <p:txBody>
          <a:bodyPr wrap="square" rtlCol="0">
            <a:spAutoFit/>
          </a:bodyPr>
          <a:lstStyle/>
          <a:p>
            <a:pPr lvl="0">
              <a:lnSpc>
                <a:spcPct val="90000"/>
              </a:lnSpc>
              <a:spcBef>
                <a:spcPts val="1000"/>
              </a:spcBef>
            </a:pPr>
            <a:r>
              <a:rPr lang="en-US" sz="2400" dirty="0">
                <a:solidFill>
                  <a:prstClr val="black"/>
                </a:solidFill>
                <a:latin typeface="Arial" charset="0"/>
              </a:rPr>
              <a:t>Moderate sample size of adherence experts</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Rationale for selections not always clearly specified</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Responses likely to vary according to research context (e.g., budget for adherence measurement, chronic condition and patient population being studied)</a:t>
            </a:r>
          </a:p>
          <a:p>
            <a:pPr lvl="0">
              <a:lnSpc>
                <a:spcPct val="90000"/>
              </a:lnSpc>
              <a:spcBef>
                <a:spcPts val="1000"/>
              </a:spcBef>
            </a:pPr>
            <a:endParaRPr lang="en-US" sz="2400" dirty="0">
              <a:solidFill>
                <a:prstClr val="black"/>
              </a:solidFill>
              <a:latin typeface="Arial" charset="0"/>
            </a:endParaRPr>
          </a:p>
        </p:txBody>
      </p:sp>
      <p:cxnSp>
        <p:nvCxnSpPr>
          <p:cNvPr id="6" name="Straight Connector 5"/>
          <p:cNvCxnSpPr/>
          <p:nvPr/>
        </p:nvCxnSpPr>
        <p:spPr>
          <a:xfrm>
            <a:off x="4261093" y="1438563"/>
            <a:ext cx="0" cy="3846181"/>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35</a:t>
            </a:fld>
            <a:endParaRPr lang="en-US" dirty="0"/>
          </a:p>
        </p:txBody>
      </p:sp>
    </p:spTree>
    <p:extLst>
      <p:ext uri="{BB962C8B-B14F-4D97-AF65-F5344CB8AC3E}">
        <p14:creationId xmlns:p14="http://schemas.microsoft.com/office/powerpoint/2010/main" val="4289480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70" y="2539310"/>
            <a:ext cx="3455651" cy="1325563"/>
          </a:xfrm>
        </p:spPr>
        <p:txBody>
          <a:bodyPr>
            <a:normAutofit fontScale="90000"/>
          </a:bodyPr>
          <a:lstStyle/>
          <a:p>
            <a:pPr algn="r"/>
            <a:r>
              <a:rPr lang="en-US" sz="4800" b="1" spc="-150" dirty="0"/>
              <a:t>Implications</a:t>
            </a:r>
          </a:p>
        </p:txBody>
      </p:sp>
      <p:sp>
        <p:nvSpPr>
          <p:cNvPr id="5" name="TextBox 4"/>
          <p:cNvSpPr txBox="1"/>
          <p:nvPr/>
        </p:nvSpPr>
        <p:spPr>
          <a:xfrm>
            <a:off x="4625366" y="573715"/>
            <a:ext cx="7036547" cy="6693114"/>
          </a:xfrm>
          <a:prstGeom prst="rect">
            <a:avLst/>
          </a:prstGeom>
          <a:noFill/>
        </p:spPr>
        <p:txBody>
          <a:bodyPr wrap="square" rtlCol="0">
            <a:spAutoFit/>
          </a:bodyPr>
          <a:lstStyle/>
          <a:p>
            <a:pPr>
              <a:lnSpc>
                <a:spcPct val="90000"/>
              </a:lnSpc>
              <a:spcBef>
                <a:spcPts val="1000"/>
              </a:spcBef>
            </a:pPr>
            <a:r>
              <a:rPr lang="en-US" sz="2400" dirty="0">
                <a:solidFill>
                  <a:prstClr val="black"/>
                </a:solidFill>
                <a:latin typeface="Arial" charset="0"/>
              </a:rPr>
              <a:t>There is no “best” method to measure adherence</a:t>
            </a:r>
          </a:p>
          <a:p>
            <a:pPr lvl="0">
              <a:lnSpc>
                <a:spcPct val="90000"/>
              </a:lnSpc>
              <a:spcBef>
                <a:spcPts val="1000"/>
              </a:spcBef>
            </a:pPr>
            <a:endParaRPr lang="en-US" sz="2400" dirty="0">
              <a:solidFill>
                <a:prstClr val="black"/>
              </a:solidFill>
              <a:latin typeface="Arial" charset="0"/>
            </a:endParaRPr>
          </a:p>
          <a:p>
            <a:pPr>
              <a:lnSpc>
                <a:spcPct val="90000"/>
              </a:lnSpc>
              <a:spcBef>
                <a:spcPts val="1000"/>
              </a:spcBef>
            </a:pPr>
            <a:r>
              <a:rPr lang="en-US" sz="2400" dirty="0">
                <a:solidFill>
                  <a:prstClr val="black"/>
                </a:solidFill>
                <a:latin typeface="Arial" charset="0"/>
              </a:rPr>
              <a:t>Objective measures not necessarily better than self-report measures</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Importance of first specifying the nonadherence behavior that researchers wish to change, prior to choosing measurement method</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Can apply our framework to guide the selection of measurement methods</a:t>
            </a:r>
            <a:r>
              <a:rPr lang="en-US" sz="2400" baseline="30000" dirty="0">
                <a:solidFill>
                  <a:prstClr val="black"/>
                </a:solidFill>
                <a:latin typeface="Arial" charset="0"/>
              </a:rPr>
              <a:t>1</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Multiple measures need to be selected and analyzed thoughtfully</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endParaRPr lang="en-US" sz="2400" dirty="0">
              <a:solidFill>
                <a:prstClr val="black"/>
              </a:solidFill>
              <a:latin typeface="Arial" charset="0"/>
            </a:endParaRPr>
          </a:p>
        </p:txBody>
      </p:sp>
      <p:cxnSp>
        <p:nvCxnSpPr>
          <p:cNvPr id="6" name="Straight Connector 5"/>
          <p:cNvCxnSpPr/>
          <p:nvPr/>
        </p:nvCxnSpPr>
        <p:spPr>
          <a:xfrm>
            <a:off x="4261093" y="1438563"/>
            <a:ext cx="0" cy="3846181"/>
          </a:xfrm>
          <a:prstGeom prst="line">
            <a:avLst/>
          </a:prstGeom>
        </p:spPr>
        <p:style>
          <a:lnRef idx="1">
            <a:schemeClr val="dk1"/>
          </a:lnRef>
          <a:fillRef idx="0">
            <a:schemeClr val="dk1"/>
          </a:fillRef>
          <a:effectRef idx="0">
            <a:schemeClr val="dk1"/>
          </a:effectRef>
          <a:fontRef idx="minor">
            <a:schemeClr val="tx1"/>
          </a:fontRef>
        </p:style>
      </p:cxnSp>
      <p:sp>
        <p:nvSpPr>
          <p:cNvPr id="7" name="Text Box 4">
            <a:extLst>
              <a:ext uri="{FF2B5EF4-FFF2-40B4-BE49-F238E27FC236}">
                <a16:creationId xmlns:a16="http://schemas.microsoft.com/office/drawing/2014/main" id="{3351BE38-2E76-6246-B375-EDFF8ABC0937}"/>
              </a:ext>
            </a:extLst>
          </p:cNvPr>
          <p:cNvSpPr txBox="1">
            <a:spLocks noChangeArrowheads="1"/>
          </p:cNvSpPr>
          <p:nvPr/>
        </p:nvSpPr>
        <p:spPr bwMode="auto">
          <a:xfrm>
            <a:off x="-1" y="6550025"/>
            <a:ext cx="119181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37931725" indent="-37474525" eaLnBrk="0" hangingPunct="0">
              <a:defRPr sz="2400">
                <a:solidFill>
                  <a:schemeClr val="bg1"/>
                </a:solidFill>
                <a:latin typeface="Verdana" pitchFamily="34" charset="0"/>
                <a:ea typeface="ＭＳ Ｐゴシック" pitchFamily="34" charset="-128"/>
              </a:defRPr>
            </a:lvl2pPr>
            <a:lvl3pPr eaLnBrk="0" hangingPunct="0">
              <a:defRPr sz="2400">
                <a:solidFill>
                  <a:schemeClr val="bg1"/>
                </a:solidFill>
                <a:latin typeface="Verdana" pitchFamily="34" charset="0"/>
                <a:ea typeface="ＭＳ Ｐゴシック" pitchFamily="34" charset="-128"/>
              </a:defRPr>
            </a:lvl3pPr>
            <a:lvl4pPr eaLnBrk="0" hangingPunct="0">
              <a:defRPr sz="2400">
                <a:solidFill>
                  <a:schemeClr val="bg1"/>
                </a:solidFill>
                <a:latin typeface="Verdana" pitchFamily="34" charset="0"/>
                <a:ea typeface="ＭＳ Ｐゴシック" pitchFamily="34" charset="-128"/>
              </a:defRPr>
            </a:lvl4pPr>
            <a:lvl5pPr eaLnBrk="0" hangingPunct="0">
              <a:defRPr sz="2400">
                <a:solidFill>
                  <a:schemeClr val="bg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bg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bg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bg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bg1"/>
                </a:solidFill>
                <a:latin typeface="Verdana" pitchFamily="34" charset="0"/>
                <a:ea typeface="ＭＳ Ｐゴシック" pitchFamily="34" charset="-128"/>
              </a:defRPr>
            </a:lvl9pPr>
          </a:lstStyle>
          <a:p>
            <a:pPr>
              <a:spcBef>
                <a:spcPct val="50000"/>
              </a:spcBef>
            </a:pPr>
            <a:r>
              <a:rPr lang="en-US" altLang="en-US" sz="1200" baseline="30000" dirty="0">
                <a:solidFill>
                  <a:schemeClr val="tx1"/>
                </a:solidFill>
                <a:latin typeface="Arial" pitchFamily="34" charset="0"/>
              </a:rPr>
              <a:t>1</a:t>
            </a:r>
            <a:r>
              <a:rPr lang="en-US" altLang="en-US" sz="1200" dirty="0">
                <a:solidFill>
                  <a:schemeClr val="tx1"/>
                </a:solidFill>
                <a:latin typeface="Arial" pitchFamily="34" charset="0"/>
              </a:rPr>
              <a:t>Kronish I, Thorpe C, </a:t>
            </a:r>
            <a:r>
              <a:rPr lang="en-US" altLang="en-US" sz="1200" dirty="0" err="1">
                <a:solidFill>
                  <a:schemeClr val="tx1"/>
                </a:solidFill>
                <a:latin typeface="Arial" pitchFamily="34" charset="0"/>
              </a:rPr>
              <a:t>Voils</a:t>
            </a:r>
            <a:r>
              <a:rPr lang="en-US" altLang="en-US" sz="1200" dirty="0">
                <a:solidFill>
                  <a:schemeClr val="tx1"/>
                </a:solidFill>
                <a:latin typeface="Arial" pitchFamily="34" charset="0"/>
              </a:rPr>
              <a:t> C. Measuring the Multiple Domains of Medication Nonadherence: Findings from a Delphi Survey of Adherence Experts. </a:t>
            </a:r>
            <a:r>
              <a:rPr lang="en-US" altLang="en-US" sz="1200" i="1" dirty="0" err="1">
                <a:solidFill>
                  <a:schemeClr val="tx1"/>
                </a:solidFill>
                <a:latin typeface="Arial" pitchFamily="34" charset="0"/>
              </a:rPr>
              <a:t>Transl</a:t>
            </a:r>
            <a:r>
              <a:rPr lang="en-US" altLang="en-US" sz="1200" i="1" dirty="0">
                <a:solidFill>
                  <a:schemeClr val="tx1"/>
                </a:solidFill>
                <a:latin typeface="Arial" pitchFamily="34" charset="0"/>
              </a:rPr>
              <a:t> </a:t>
            </a:r>
            <a:r>
              <a:rPr lang="en-US" altLang="en-US" sz="1200" i="1" dirty="0" err="1">
                <a:solidFill>
                  <a:schemeClr val="tx1"/>
                </a:solidFill>
                <a:latin typeface="Arial" pitchFamily="34" charset="0"/>
              </a:rPr>
              <a:t>Behav</a:t>
            </a:r>
            <a:r>
              <a:rPr lang="en-US" altLang="en-US" sz="1200" i="1" dirty="0">
                <a:solidFill>
                  <a:schemeClr val="tx1"/>
                </a:solidFill>
                <a:latin typeface="Arial" pitchFamily="34" charset="0"/>
              </a:rPr>
              <a:t> Med. 2019</a:t>
            </a:r>
            <a:endParaRPr lang="en-US" altLang="en-US" sz="1200" dirty="0">
              <a:solidFill>
                <a:schemeClr val="tx1"/>
              </a:solidFill>
              <a:latin typeface="Arial" pitchFamily="34" charset="0"/>
            </a:endParaRPr>
          </a:p>
        </p:txBody>
      </p:sp>
    </p:spTree>
    <p:extLst>
      <p:ext uri="{BB962C8B-B14F-4D97-AF65-F5344CB8AC3E}">
        <p14:creationId xmlns:p14="http://schemas.microsoft.com/office/powerpoint/2010/main" val="1491416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70" y="2539310"/>
            <a:ext cx="3455651" cy="1325563"/>
          </a:xfrm>
        </p:spPr>
        <p:txBody>
          <a:bodyPr>
            <a:normAutofit fontScale="90000"/>
          </a:bodyPr>
          <a:lstStyle/>
          <a:p>
            <a:pPr algn="r"/>
            <a:r>
              <a:rPr lang="en-US" sz="4800" b="1" spc="-150" dirty="0"/>
              <a:t>Implications</a:t>
            </a:r>
          </a:p>
        </p:txBody>
      </p:sp>
      <p:sp>
        <p:nvSpPr>
          <p:cNvPr id="5" name="TextBox 4"/>
          <p:cNvSpPr txBox="1"/>
          <p:nvPr/>
        </p:nvSpPr>
        <p:spPr>
          <a:xfrm>
            <a:off x="4625366" y="1729411"/>
            <a:ext cx="7036547" cy="3264483"/>
          </a:xfrm>
          <a:prstGeom prst="rect">
            <a:avLst/>
          </a:prstGeom>
          <a:noFill/>
        </p:spPr>
        <p:txBody>
          <a:bodyPr wrap="square" rtlCol="0">
            <a:spAutoFit/>
          </a:bodyPr>
          <a:lstStyle/>
          <a:p>
            <a:pPr>
              <a:lnSpc>
                <a:spcPct val="90000"/>
              </a:lnSpc>
              <a:spcBef>
                <a:spcPts val="1000"/>
              </a:spcBef>
            </a:pPr>
            <a:r>
              <a:rPr lang="en-US" sz="2400" dirty="0">
                <a:solidFill>
                  <a:prstClr val="black"/>
                </a:solidFill>
                <a:latin typeface="Arial" charset="0"/>
              </a:rPr>
              <a:t>Identified gaps in measures/priorities for research:</a:t>
            </a:r>
          </a:p>
          <a:p>
            <a:pPr>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Self-report measures infrequently designed to measure specific nonadherence behaviors </a:t>
            </a:r>
          </a:p>
          <a:p>
            <a:pPr lvl="0">
              <a:lnSpc>
                <a:spcPct val="90000"/>
              </a:lnSpc>
              <a:spcBef>
                <a:spcPts val="1000"/>
              </a:spcBef>
            </a:pPr>
            <a:endParaRPr lang="en-US" sz="2400" dirty="0">
              <a:solidFill>
                <a:prstClr val="black"/>
              </a:solidFill>
              <a:latin typeface="Arial" charset="0"/>
            </a:endParaRPr>
          </a:p>
          <a:p>
            <a:pPr lvl="0">
              <a:lnSpc>
                <a:spcPct val="90000"/>
              </a:lnSpc>
              <a:spcBef>
                <a:spcPts val="1000"/>
              </a:spcBef>
            </a:pPr>
            <a:r>
              <a:rPr lang="en-US" sz="2400" dirty="0">
                <a:solidFill>
                  <a:prstClr val="black"/>
                </a:solidFill>
                <a:latin typeface="Arial" charset="0"/>
              </a:rPr>
              <a:t>Self-report measures often combine questions that assess extent of nonadherence with reasons for nonadherence</a:t>
            </a:r>
          </a:p>
        </p:txBody>
      </p:sp>
      <p:cxnSp>
        <p:nvCxnSpPr>
          <p:cNvPr id="6" name="Straight Connector 5"/>
          <p:cNvCxnSpPr/>
          <p:nvPr/>
        </p:nvCxnSpPr>
        <p:spPr>
          <a:xfrm>
            <a:off x="4261093" y="1438563"/>
            <a:ext cx="0" cy="384618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625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BE14C-740F-2544-8BAD-DF429B0CEED3}"/>
              </a:ext>
            </a:extLst>
          </p:cNvPr>
          <p:cNvSpPr>
            <a:spLocks noGrp="1"/>
          </p:cNvSpPr>
          <p:nvPr>
            <p:ph type="ctrTitle"/>
          </p:nvPr>
        </p:nvSpPr>
        <p:spPr>
          <a:xfrm>
            <a:off x="1524000" y="-892026"/>
            <a:ext cx="9144000" cy="2387600"/>
          </a:xfrm>
        </p:spPr>
        <p:txBody>
          <a:bodyPr/>
          <a:lstStyle/>
          <a:p>
            <a:r>
              <a:rPr lang="en-US" b="1" spc="-150" dirty="0">
                <a:latin typeface="Arial"/>
                <a:cs typeface="Arial"/>
              </a:rPr>
              <a:t>Thank you.</a:t>
            </a:r>
            <a:endParaRPr lang="en-US" dirty="0"/>
          </a:p>
        </p:txBody>
      </p:sp>
      <p:sp>
        <p:nvSpPr>
          <p:cNvPr id="5" name="Subtitle 4">
            <a:extLst>
              <a:ext uri="{FF2B5EF4-FFF2-40B4-BE49-F238E27FC236}">
                <a16:creationId xmlns:a16="http://schemas.microsoft.com/office/drawing/2014/main" id="{76CA8857-3201-9547-88B5-014817E23509}"/>
              </a:ext>
            </a:extLst>
          </p:cNvPr>
          <p:cNvSpPr>
            <a:spLocks noGrp="1"/>
          </p:cNvSpPr>
          <p:nvPr>
            <p:ph type="subTitle" idx="1"/>
          </p:nvPr>
        </p:nvSpPr>
        <p:spPr>
          <a:xfrm>
            <a:off x="1524000" y="2048132"/>
            <a:ext cx="9144000" cy="2418531"/>
          </a:xfrm>
        </p:spPr>
        <p:txBody>
          <a:bodyPr>
            <a:normAutofit fontScale="85000" lnSpcReduction="20000"/>
          </a:bodyPr>
          <a:lstStyle/>
          <a:p>
            <a:pPr>
              <a:lnSpc>
                <a:spcPct val="100000"/>
              </a:lnSpc>
              <a:spcBef>
                <a:spcPts val="0"/>
              </a:spcBef>
              <a:defRPr/>
            </a:pPr>
            <a:r>
              <a:rPr lang="en-US" altLang="en-US" b="1" u="sng" dirty="0">
                <a:solidFill>
                  <a:srgbClr val="000000"/>
                </a:solidFill>
                <a:latin typeface="Arial" panose="020B0604020202020204" pitchFamily="34" charset="0"/>
                <a:cs typeface="Arial" panose="020B0604020202020204" pitchFamily="34" charset="0"/>
              </a:rPr>
              <a:t>Contacts: </a:t>
            </a:r>
          </a:p>
          <a:p>
            <a:pPr>
              <a:lnSpc>
                <a:spcPct val="100000"/>
              </a:lnSpc>
              <a:spcBef>
                <a:spcPts val="0"/>
              </a:spcBef>
              <a:defRPr/>
            </a:pPr>
            <a:endParaRPr lang="en-US" altLang="en-US" sz="1000" b="1" u="sng" dirty="0">
              <a:solidFill>
                <a:srgbClr val="000000"/>
              </a:solidFill>
              <a:latin typeface="Arial" panose="020B0604020202020204" pitchFamily="34" charset="0"/>
              <a:cs typeface="Arial" panose="020B0604020202020204" pitchFamily="34" charset="0"/>
            </a:endParaRP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rPr>
              <a:t>Ian M. Kronish, MD, MPH, </a:t>
            </a: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hlinkClick r:id="rId2"/>
              </a:rPr>
              <a:t>ik2293@columbia.edu</a:t>
            </a: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ts val="0"/>
              </a:spcBef>
              <a:defRPr/>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rPr>
              <a:t>Carolyn Thorpe, PhD, MPH</a:t>
            </a: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hlinkClick r:id="rId3"/>
              </a:rPr>
              <a:t>carolyn_thope@unc.edu</a:t>
            </a:r>
            <a:r>
              <a:rPr lang="en-US" altLang="en-US" dirty="0">
                <a:solidFill>
                  <a:srgbClr val="000000"/>
                </a:solidFill>
                <a:latin typeface="Arial" panose="020B0604020202020204" pitchFamily="34" charset="0"/>
                <a:cs typeface="Arial" panose="020B0604020202020204" pitchFamily="34" charset="0"/>
              </a:rPr>
              <a:t> </a:t>
            </a:r>
          </a:p>
          <a:p>
            <a:pPr>
              <a:lnSpc>
                <a:spcPct val="100000"/>
              </a:lnSpc>
              <a:spcBef>
                <a:spcPts val="0"/>
              </a:spcBef>
              <a:defRPr/>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rPr>
              <a:t>Corrine </a:t>
            </a:r>
            <a:r>
              <a:rPr lang="en-US" altLang="en-US" dirty="0" err="1">
                <a:solidFill>
                  <a:srgbClr val="000000"/>
                </a:solidFill>
                <a:latin typeface="Arial" panose="020B0604020202020204" pitchFamily="34" charset="0"/>
                <a:cs typeface="Arial" panose="020B0604020202020204" pitchFamily="34" charset="0"/>
              </a:rPr>
              <a:t>Voils</a:t>
            </a:r>
            <a:r>
              <a:rPr lang="en-US" altLang="en-US" dirty="0">
                <a:solidFill>
                  <a:srgbClr val="000000"/>
                </a:solidFill>
                <a:latin typeface="Arial" panose="020B0604020202020204" pitchFamily="34" charset="0"/>
                <a:cs typeface="Arial" panose="020B0604020202020204" pitchFamily="34" charset="0"/>
              </a:rPr>
              <a:t>, PhD</a:t>
            </a:r>
          </a:p>
          <a:p>
            <a:pPr>
              <a:lnSpc>
                <a:spcPct val="100000"/>
              </a:lnSpc>
              <a:spcBef>
                <a:spcPts val="0"/>
              </a:spcBef>
              <a:defRPr/>
            </a:pPr>
            <a:r>
              <a:rPr lang="en-US" altLang="en-US" dirty="0">
                <a:solidFill>
                  <a:srgbClr val="000000"/>
                </a:solidFill>
                <a:latin typeface="Arial" panose="020B0604020202020204" pitchFamily="34" charset="0"/>
                <a:cs typeface="Arial" panose="020B0604020202020204" pitchFamily="34" charset="0"/>
                <a:hlinkClick r:id="rId4"/>
              </a:rPr>
              <a:t>voils@surgery.wisc.edu</a:t>
            </a:r>
            <a:r>
              <a:rPr lang="en-US" altLang="en-US" dirty="0">
                <a:solidFill>
                  <a:srgbClr val="000000"/>
                </a:solidFill>
                <a:latin typeface="Arial" panose="020B0604020202020204" pitchFamily="34" charset="0"/>
                <a:cs typeface="Arial" panose="020B0604020202020204" pitchFamily="34" charset="0"/>
              </a:rPr>
              <a:t> </a:t>
            </a:r>
          </a:p>
          <a:p>
            <a:pPr>
              <a:lnSpc>
                <a:spcPct val="100000"/>
              </a:lnSpc>
              <a:spcBef>
                <a:spcPts val="0"/>
              </a:spcBef>
              <a:defRPr/>
            </a:pPr>
            <a:endParaRPr lang="en-US" altLang="en-US" dirty="0">
              <a:solidFill>
                <a:srgbClr val="000000"/>
              </a:solidFill>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fld id="{2BD945EE-2D3E-2545-9F53-B46410BEF503}" type="slidenum">
              <a:rPr lang="en-US" smtClean="0"/>
              <a:t>38</a:t>
            </a:fld>
            <a:endParaRPr lang="en-US"/>
          </a:p>
        </p:txBody>
      </p:sp>
      <p:sp>
        <p:nvSpPr>
          <p:cNvPr id="6" name="Text Box 4">
            <a:extLst>
              <a:ext uri="{FF2B5EF4-FFF2-40B4-BE49-F238E27FC236}">
                <a16:creationId xmlns:a16="http://schemas.microsoft.com/office/drawing/2014/main" id="{15DA5AC2-EB93-44AE-A00C-963E5D812B23}"/>
              </a:ext>
            </a:extLst>
          </p:cNvPr>
          <p:cNvSpPr txBox="1">
            <a:spLocks noChangeArrowheads="1"/>
          </p:cNvSpPr>
          <p:nvPr/>
        </p:nvSpPr>
        <p:spPr bwMode="auto">
          <a:xfrm>
            <a:off x="273802" y="5019221"/>
            <a:ext cx="1191819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37931725" indent="-37474525" eaLnBrk="0" hangingPunct="0">
              <a:defRPr sz="2400">
                <a:solidFill>
                  <a:schemeClr val="bg1"/>
                </a:solidFill>
                <a:latin typeface="Verdana" pitchFamily="34" charset="0"/>
                <a:ea typeface="ＭＳ Ｐゴシック" pitchFamily="34" charset="-128"/>
              </a:defRPr>
            </a:lvl2pPr>
            <a:lvl3pPr eaLnBrk="0" hangingPunct="0">
              <a:defRPr sz="2400">
                <a:solidFill>
                  <a:schemeClr val="bg1"/>
                </a:solidFill>
                <a:latin typeface="Verdana" pitchFamily="34" charset="0"/>
                <a:ea typeface="ＭＳ Ｐゴシック" pitchFamily="34" charset="-128"/>
              </a:defRPr>
            </a:lvl3pPr>
            <a:lvl4pPr eaLnBrk="0" hangingPunct="0">
              <a:defRPr sz="2400">
                <a:solidFill>
                  <a:schemeClr val="bg1"/>
                </a:solidFill>
                <a:latin typeface="Verdana" pitchFamily="34" charset="0"/>
                <a:ea typeface="ＭＳ Ｐゴシック" pitchFamily="34" charset="-128"/>
              </a:defRPr>
            </a:lvl4pPr>
            <a:lvl5pPr eaLnBrk="0" hangingPunct="0">
              <a:defRPr sz="2400">
                <a:solidFill>
                  <a:schemeClr val="bg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bg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bg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bg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bg1"/>
                </a:solidFill>
                <a:latin typeface="Verdana" pitchFamily="34" charset="0"/>
                <a:ea typeface="ＭＳ Ｐゴシック" pitchFamily="34" charset="-128"/>
              </a:defRPr>
            </a:lvl9pPr>
          </a:lstStyle>
          <a:p>
            <a:pPr>
              <a:spcBef>
                <a:spcPct val="50000"/>
              </a:spcBef>
            </a:pPr>
            <a:r>
              <a:rPr lang="en-US" altLang="en-US" sz="2000" b="1" dirty="0">
                <a:solidFill>
                  <a:schemeClr val="tx1"/>
                </a:solidFill>
                <a:latin typeface="Arial" pitchFamily="34" charset="0"/>
              </a:rPr>
              <a:t>Citation for published paper:</a:t>
            </a:r>
          </a:p>
          <a:p>
            <a:pPr>
              <a:spcBef>
                <a:spcPct val="50000"/>
              </a:spcBef>
            </a:pPr>
            <a:r>
              <a:rPr lang="en-US" altLang="en-US" sz="2000" dirty="0">
                <a:solidFill>
                  <a:schemeClr val="tx1"/>
                </a:solidFill>
                <a:latin typeface="Arial" pitchFamily="34" charset="0"/>
              </a:rPr>
              <a:t>Kronish I, Thorpe C, </a:t>
            </a:r>
            <a:r>
              <a:rPr lang="en-US" altLang="en-US" sz="2000" dirty="0" err="1">
                <a:solidFill>
                  <a:schemeClr val="tx1"/>
                </a:solidFill>
                <a:latin typeface="Arial" pitchFamily="34" charset="0"/>
              </a:rPr>
              <a:t>Voils</a:t>
            </a:r>
            <a:r>
              <a:rPr lang="en-US" altLang="en-US" sz="2000" dirty="0">
                <a:solidFill>
                  <a:schemeClr val="tx1"/>
                </a:solidFill>
                <a:latin typeface="Arial" pitchFamily="34" charset="0"/>
              </a:rPr>
              <a:t> C. Measuring the Multiple Domains of Medication Nonadherence: Findings from a Delphi Survey of Adherence Experts. </a:t>
            </a:r>
            <a:r>
              <a:rPr lang="en-US" altLang="en-US" sz="2000" i="1" dirty="0" err="1">
                <a:solidFill>
                  <a:schemeClr val="tx1"/>
                </a:solidFill>
                <a:latin typeface="Arial" pitchFamily="34" charset="0"/>
              </a:rPr>
              <a:t>Transl</a:t>
            </a:r>
            <a:r>
              <a:rPr lang="en-US" altLang="en-US" sz="2000" i="1" dirty="0">
                <a:solidFill>
                  <a:schemeClr val="tx1"/>
                </a:solidFill>
                <a:latin typeface="Arial" pitchFamily="34" charset="0"/>
              </a:rPr>
              <a:t> </a:t>
            </a:r>
            <a:r>
              <a:rPr lang="en-US" altLang="en-US" sz="2000" i="1" dirty="0" err="1">
                <a:solidFill>
                  <a:schemeClr val="tx1"/>
                </a:solidFill>
                <a:latin typeface="Arial" pitchFamily="34" charset="0"/>
              </a:rPr>
              <a:t>Behav</a:t>
            </a:r>
            <a:r>
              <a:rPr lang="en-US" altLang="en-US" sz="2000" i="1" dirty="0">
                <a:solidFill>
                  <a:schemeClr val="tx1"/>
                </a:solidFill>
                <a:latin typeface="Arial" pitchFamily="34" charset="0"/>
              </a:rPr>
              <a:t> Med. 2019</a:t>
            </a:r>
            <a:endParaRPr lang="en-US" altLang="en-US" sz="2000" dirty="0">
              <a:solidFill>
                <a:schemeClr val="tx1"/>
              </a:solidFill>
              <a:latin typeface="Arial" pitchFamily="34" charset="0"/>
            </a:endParaRPr>
          </a:p>
        </p:txBody>
      </p:sp>
    </p:spTree>
    <p:extLst>
      <p:ext uri="{BB962C8B-B14F-4D97-AF65-F5344CB8AC3E}">
        <p14:creationId xmlns:p14="http://schemas.microsoft.com/office/powerpoint/2010/main" val="2514404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BE14C-740F-2544-8BAD-DF429B0CEED3}"/>
              </a:ext>
            </a:extLst>
          </p:cNvPr>
          <p:cNvSpPr>
            <a:spLocks noGrp="1"/>
          </p:cNvSpPr>
          <p:nvPr>
            <p:ph type="ctrTitle"/>
          </p:nvPr>
        </p:nvSpPr>
        <p:spPr/>
        <p:txBody>
          <a:bodyPr/>
          <a:lstStyle/>
          <a:p>
            <a:r>
              <a:rPr lang="en-US" b="1" spc="-150" dirty="0">
                <a:latin typeface="Arial"/>
                <a:cs typeface="Arial"/>
              </a:rPr>
              <a:t>Extra slides</a:t>
            </a:r>
            <a:endParaRPr lang="en-US" dirty="0"/>
          </a:p>
        </p:txBody>
      </p:sp>
      <p:sp>
        <p:nvSpPr>
          <p:cNvPr id="2" name="Slide Number Placeholder 1"/>
          <p:cNvSpPr>
            <a:spLocks noGrp="1"/>
          </p:cNvSpPr>
          <p:nvPr>
            <p:ph type="sldNum" sz="quarter" idx="12"/>
          </p:nvPr>
        </p:nvSpPr>
        <p:spPr/>
        <p:txBody>
          <a:bodyPr/>
          <a:lstStyle/>
          <a:p>
            <a:fld id="{2BD945EE-2D3E-2545-9F53-B46410BEF503}" type="slidenum">
              <a:rPr lang="en-US" smtClean="0"/>
              <a:t>39</a:t>
            </a:fld>
            <a:endParaRPr lang="en-US"/>
          </a:p>
        </p:txBody>
      </p:sp>
      <p:sp>
        <p:nvSpPr>
          <p:cNvPr id="6" name="Subtitle 5">
            <a:extLst>
              <a:ext uri="{FF2B5EF4-FFF2-40B4-BE49-F238E27FC236}">
                <a16:creationId xmlns:a16="http://schemas.microsoft.com/office/drawing/2014/main" id="{EE80AF60-F131-CD4C-B797-7715AA79A8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923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112" y="2953408"/>
            <a:ext cx="3455651" cy="1325563"/>
          </a:xfrm>
        </p:spPr>
        <p:txBody>
          <a:bodyPr>
            <a:normAutofit/>
          </a:bodyPr>
          <a:lstStyle/>
          <a:p>
            <a:pPr algn="r"/>
            <a:r>
              <a:rPr lang="en-US" b="1" spc="-150" dirty="0"/>
              <a:t>Scoping Review</a:t>
            </a:r>
          </a:p>
        </p:txBody>
      </p:sp>
      <p:sp>
        <p:nvSpPr>
          <p:cNvPr id="5" name="TextBox 4"/>
          <p:cNvSpPr txBox="1"/>
          <p:nvPr/>
        </p:nvSpPr>
        <p:spPr>
          <a:xfrm>
            <a:off x="4616332" y="1938808"/>
            <a:ext cx="6528746" cy="3354765"/>
          </a:xfrm>
          <a:prstGeom prst="rect">
            <a:avLst/>
          </a:prstGeom>
          <a:noFill/>
        </p:spPr>
        <p:txBody>
          <a:bodyPr wrap="square" rtlCol="0">
            <a:spAutoFit/>
          </a:bodyPr>
          <a:lstStyle/>
          <a:p>
            <a:r>
              <a:rPr lang="en-US" sz="2800" dirty="0">
                <a:latin typeface="Arial"/>
                <a:cs typeface="Arial"/>
              </a:rPr>
              <a:t>Systematic reviews on adherence measurement </a:t>
            </a:r>
          </a:p>
          <a:p>
            <a:endParaRPr lang="en-US" sz="2000" dirty="0">
              <a:latin typeface="Arial"/>
              <a:cs typeface="Arial"/>
            </a:endParaRPr>
          </a:p>
          <a:p>
            <a:endParaRPr lang="en-US" sz="2000" dirty="0">
              <a:latin typeface="Arial"/>
              <a:cs typeface="Arial"/>
            </a:endParaRPr>
          </a:p>
          <a:p>
            <a:r>
              <a:rPr lang="en-US" sz="2800" dirty="0">
                <a:latin typeface="Arial"/>
                <a:cs typeface="Arial"/>
              </a:rPr>
              <a:t>Other reviews</a:t>
            </a:r>
          </a:p>
          <a:p>
            <a:endParaRPr lang="en-US" sz="2000" dirty="0">
              <a:latin typeface="Arial"/>
              <a:cs typeface="Arial"/>
            </a:endParaRPr>
          </a:p>
          <a:p>
            <a:endParaRPr lang="en-US" sz="2000" dirty="0">
              <a:latin typeface="Arial"/>
              <a:cs typeface="Arial"/>
            </a:endParaRPr>
          </a:p>
          <a:p>
            <a:r>
              <a:rPr lang="en-US" sz="2800" dirty="0">
                <a:latin typeface="Arial"/>
                <a:cs typeface="Arial"/>
              </a:rPr>
              <a:t>NIH’s GEM database</a:t>
            </a:r>
          </a:p>
          <a:p>
            <a:r>
              <a:rPr lang="en-US" sz="2000" dirty="0">
                <a:latin typeface="Arial"/>
                <a:cs typeface="Arial"/>
              </a:rPr>
              <a:t>https://</a:t>
            </a:r>
            <a:r>
              <a:rPr lang="en-US" sz="2000" dirty="0" err="1">
                <a:latin typeface="Arial"/>
                <a:cs typeface="Arial"/>
              </a:rPr>
              <a:t>www.gem-beta.org</a:t>
            </a:r>
            <a:r>
              <a:rPr lang="en-US" sz="2000" dirty="0">
                <a:latin typeface="Arial"/>
                <a:cs typeface="Arial"/>
              </a:rPr>
              <a:t>/Public/</a:t>
            </a:r>
            <a:r>
              <a:rPr lang="en-US" sz="2000" dirty="0" err="1">
                <a:latin typeface="Arial"/>
                <a:cs typeface="Arial"/>
              </a:rPr>
              <a:t>Home.aspx</a:t>
            </a:r>
            <a:endParaRPr lang="en-US" sz="2000" dirty="0">
              <a:latin typeface="Arial"/>
              <a:cs typeface="Arial"/>
            </a:endParaRPr>
          </a:p>
        </p:txBody>
      </p:sp>
      <p:cxnSp>
        <p:nvCxnSpPr>
          <p:cNvPr id="6" name="Straight Connector 5"/>
          <p:cNvCxnSpPr>
            <a:cxnSpLocks/>
          </p:cNvCxnSpPr>
          <p:nvPr/>
        </p:nvCxnSpPr>
        <p:spPr>
          <a:xfrm>
            <a:off x="4172547" y="2016077"/>
            <a:ext cx="0" cy="3277496"/>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fld id="{2BD945EE-2D3E-2545-9F53-B46410BEF503}" type="slidenum">
              <a:rPr lang="en-US" smtClean="0"/>
              <a:t>4</a:t>
            </a:fld>
            <a:endParaRPr lang="en-US"/>
          </a:p>
        </p:txBody>
      </p:sp>
      <p:sp>
        <p:nvSpPr>
          <p:cNvPr id="7" name="TextBox 6">
            <a:extLst>
              <a:ext uri="{FF2B5EF4-FFF2-40B4-BE49-F238E27FC236}">
                <a16:creationId xmlns:a16="http://schemas.microsoft.com/office/drawing/2014/main" id="{449C3917-9E8F-C94D-8366-462B785AEC6F}"/>
              </a:ext>
            </a:extLst>
          </p:cNvPr>
          <p:cNvSpPr txBox="1"/>
          <p:nvPr/>
        </p:nvSpPr>
        <p:spPr>
          <a:xfrm>
            <a:off x="622570" y="453312"/>
            <a:ext cx="11147897" cy="523220"/>
          </a:xfrm>
          <a:prstGeom prst="rect">
            <a:avLst/>
          </a:prstGeom>
          <a:noFill/>
        </p:spPr>
        <p:txBody>
          <a:bodyPr wrap="square" rtlCol="0">
            <a:spAutoFit/>
          </a:bodyPr>
          <a:lstStyle/>
          <a:p>
            <a:pPr algn="ctr"/>
            <a:r>
              <a:rPr lang="en-US" sz="2800" i="1" dirty="0">
                <a:latin typeface="Arial"/>
                <a:cs typeface="Arial"/>
              </a:rPr>
              <a:t>“What is the best way to measure medication nonadherence?”</a:t>
            </a:r>
          </a:p>
        </p:txBody>
      </p:sp>
    </p:spTree>
    <p:extLst>
      <p:ext uri="{BB962C8B-B14F-4D97-AF65-F5344CB8AC3E}">
        <p14:creationId xmlns:p14="http://schemas.microsoft.com/office/powerpoint/2010/main" val="1977678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995"/>
            <a:ext cx="11353800" cy="1325563"/>
          </a:xfrm>
        </p:spPr>
        <p:txBody>
          <a:bodyPr>
            <a:normAutofit/>
          </a:bodyPr>
          <a:lstStyle/>
          <a:p>
            <a:r>
              <a:rPr lang="en-US" sz="4000" b="1" spc="-150" dirty="0"/>
              <a:t>Recommended Self-Report Questionnaires </a:t>
            </a:r>
            <a:br>
              <a:rPr lang="en-US" sz="4000" b="1" spc="-150" dirty="0"/>
            </a:br>
            <a:r>
              <a:rPr lang="en-US" sz="2800" spc="-150" dirty="0"/>
              <a:t>(N=24; more than 1 per respondent possible)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3884281"/>
              </p:ext>
            </p:extLst>
          </p:nvPr>
        </p:nvGraphicFramePr>
        <p:xfrm>
          <a:off x="838200" y="2068000"/>
          <a:ext cx="10515600" cy="4267200"/>
        </p:xfrm>
        <a:graphic>
          <a:graphicData uri="http://schemas.openxmlformats.org/drawingml/2006/table">
            <a:tbl>
              <a:tblPr firstRow="1" bandRow="1">
                <a:tableStyleId>{9D7B26C5-4107-4FEC-AEDC-1716B250A1EF}</a:tableStyleId>
              </a:tblPr>
              <a:tblGrid>
                <a:gridCol w="7001933">
                  <a:extLst>
                    <a:ext uri="{9D8B030D-6E8A-4147-A177-3AD203B41FA5}">
                      <a16:colId xmlns:a16="http://schemas.microsoft.com/office/drawing/2014/main" val="20000"/>
                    </a:ext>
                  </a:extLst>
                </a:gridCol>
                <a:gridCol w="3513667">
                  <a:extLst>
                    <a:ext uri="{9D8B030D-6E8A-4147-A177-3AD203B41FA5}">
                      <a16:colId xmlns:a16="http://schemas.microsoft.com/office/drawing/2014/main" val="20001"/>
                    </a:ext>
                  </a:extLst>
                </a:gridCol>
              </a:tblGrid>
              <a:tr h="370840">
                <a:tc>
                  <a:txBody>
                    <a:bodyPr/>
                    <a:lstStyle/>
                    <a:p>
                      <a:r>
                        <a:rPr lang="en-US" sz="2000" dirty="0">
                          <a:latin typeface="Arial" panose="020B0604020202020204" pitchFamily="34" charset="0"/>
                          <a:cs typeface="Arial" panose="020B0604020202020204" pitchFamily="34" charset="0"/>
                        </a:rPr>
                        <a:t>Name of Scale</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Frequency</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Wilson’s HIV Adherence</a:t>
                      </a:r>
                      <a:r>
                        <a:rPr lang="en-US" sz="2000" baseline="0" dirty="0">
                          <a:latin typeface="Arial" panose="020B0604020202020204" pitchFamily="34" charset="0"/>
                          <a:cs typeface="Arial" panose="020B0604020202020204" pitchFamily="34" charset="0"/>
                        </a:rPr>
                        <a:t> Questionnaire (3-items)</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ea typeface="Arial" charset="0"/>
                          <a:cs typeface="Arial" panose="020B0604020202020204" pitchFamily="34" charset="0"/>
                        </a:rPr>
                        <a:t>4</a:t>
                      </a:r>
                    </a:p>
                  </a:txBody>
                  <a:tcPr/>
                </a:tc>
                <a:extLst>
                  <a:ext uri="{0D108BD9-81ED-4DB2-BD59-A6C34878D82A}">
                    <a16:rowId xmlns:a16="http://schemas.microsoft.com/office/drawing/2014/main" val="893041191"/>
                  </a:ext>
                </a:extLst>
              </a:tr>
              <a:tr h="370840">
                <a:tc>
                  <a:txBody>
                    <a:bodyPr/>
                    <a:lstStyle/>
                    <a:p>
                      <a:r>
                        <a:rPr lang="en-US" sz="2000" dirty="0" err="1">
                          <a:latin typeface="Arial" panose="020B0604020202020204" pitchFamily="34" charset="0"/>
                          <a:cs typeface="Arial" panose="020B0604020202020204" pitchFamily="34" charset="0"/>
                        </a:rPr>
                        <a:t>Voils</a:t>
                      </a:r>
                      <a:r>
                        <a:rPr lang="en-US" sz="2000" baseline="0" dirty="0">
                          <a:latin typeface="Arial" panose="020B0604020202020204" pitchFamily="34" charset="0"/>
                          <a:cs typeface="Arial" panose="020B0604020202020204" pitchFamily="34" charset="0"/>
                        </a:rPr>
                        <a:t> Adherence Questionnaire (3-items)</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4</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err="1">
                          <a:latin typeface="Arial" panose="020B0604020202020204" pitchFamily="34" charset="0"/>
                          <a:cs typeface="Arial" panose="020B0604020202020204" pitchFamily="34" charset="0"/>
                        </a:rPr>
                        <a:t>Morisky</a:t>
                      </a:r>
                      <a:r>
                        <a:rPr lang="en-US" sz="2000" dirty="0">
                          <a:latin typeface="Arial" panose="020B0604020202020204" pitchFamily="34" charset="0"/>
                          <a:cs typeface="Arial" panose="020B0604020202020204" pitchFamily="34" charset="0"/>
                        </a:rPr>
                        <a:t> Scale (unspecified; 8 item; 4-item)</a:t>
                      </a:r>
                      <a:endParaRPr lang="en-US" sz="2000" dirty="0">
                        <a:latin typeface="Arial" panose="020B0604020202020204" pitchFamily="34" charset="0"/>
                        <a:ea typeface="Arial" charset="0"/>
                        <a:cs typeface="Arial" panose="020B0604020202020204" pitchFamily="34" charset="0"/>
                      </a:endParaRPr>
                    </a:p>
                    <a:p>
                      <a:r>
                        <a:rPr lang="en-US" sz="2000" dirty="0">
                          <a:solidFill>
                            <a:srgbClr val="FF0000"/>
                          </a:solidFill>
                          <a:latin typeface="Arial" panose="020B0604020202020204" pitchFamily="34" charset="0"/>
                          <a:ea typeface="Arial" charset="0"/>
                          <a:cs typeface="Arial" panose="020B0604020202020204" pitchFamily="34" charset="0"/>
                        </a:rPr>
                        <a:t>“Don’t use”</a:t>
                      </a:r>
                    </a:p>
                  </a:txBody>
                  <a:tcPr/>
                </a:tc>
                <a:tc>
                  <a:txBody>
                    <a:bodyPr/>
                    <a:lstStyle/>
                    <a:p>
                      <a:r>
                        <a:rPr lang="en-US" sz="2000" dirty="0">
                          <a:latin typeface="Arial" panose="020B0604020202020204" pitchFamily="34" charset="0"/>
                          <a:ea typeface="Arial" charset="0"/>
                          <a:cs typeface="Arial" panose="020B0604020202020204" pitchFamily="34" charset="0"/>
                        </a:rPr>
                        <a:t>4, 2, 1</a:t>
                      </a:r>
                    </a:p>
                    <a:p>
                      <a:r>
                        <a:rPr lang="en-US" sz="2000" dirty="0">
                          <a:solidFill>
                            <a:srgbClr val="FF0000"/>
                          </a:solidFill>
                          <a:latin typeface="Arial" panose="020B0604020202020204" pitchFamily="34" charset="0"/>
                          <a:ea typeface="Arial" charset="0"/>
                          <a:cs typeface="Arial" panose="020B0604020202020204" pitchFamily="34" charset="0"/>
                        </a:rPr>
                        <a:t>1</a:t>
                      </a:r>
                    </a:p>
                  </a:txBody>
                  <a:tcPr/>
                </a:tc>
                <a:extLst>
                  <a:ext uri="{0D108BD9-81ED-4DB2-BD59-A6C34878D82A}">
                    <a16:rowId xmlns:a16="http://schemas.microsoft.com/office/drawing/2014/main" val="10003"/>
                  </a:ext>
                </a:extLst>
              </a:tr>
              <a:tr h="370840">
                <a:tc>
                  <a:txBody>
                    <a:bodyPr/>
                    <a:lstStyle/>
                    <a:p>
                      <a:r>
                        <a:rPr lang="en-US" sz="2000" dirty="0" err="1">
                          <a:latin typeface="Arial" panose="020B0604020202020204" pitchFamily="34" charset="0"/>
                          <a:cs typeface="Arial" panose="020B0604020202020204" pitchFamily="34" charset="0"/>
                        </a:rPr>
                        <a:t>McHorney’s</a:t>
                      </a:r>
                      <a:r>
                        <a:rPr lang="en-US" sz="2000" dirty="0">
                          <a:latin typeface="Arial" panose="020B0604020202020204" pitchFamily="34" charset="0"/>
                          <a:cs typeface="Arial" panose="020B0604020202020204" pitchFamily="34" charset="0"/>
                        </a:rPr>
                        <a:t> Adherence Estimator (3-items)</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ea typeface="Arial" charset="0"/>
                          <a:cs typeface="Arial" panose="020B0604020202020204" pitchFamily="34" charset="0"/>
                        </a:rPr>
                        <a:t>3</a:t>
                      </a:r>
                    </a:p>
                  </a:txBody>
                  <a:tcPr/>
                </a:tc>
                <a:extLst>
                  <a:ext uri="{0D108BD9-81ED-4DB2-BD59-A6C34878D82A}">
                    <a16:rowId xmlns:a16="http://schemas.microsoft.com/office/drawing/2014/main" val="2208156967"/>
                  </a:ext>
                </a:extLst>
              </a:tr>
              <a:tr h="370840">
                <a:tc>
                  <a:txBody>
                    <a:bodyPr/>
                    <a:lstStyle/>
                    <a:p>
                      <a:r>
                        <a:rPr lang="en-US" sz="2000" dirty="0">
                          <a:latin typeface="Arial" panose="020B0604020202020204" pitchFamily="34" charset="0"/>
                          <a:cs typeface="Arial" panose="020B0604020202020204" pitchFamily="34" charset="0"/>
                        </a:rPr>
                        <a:t>Hill-Bone Questionnaire,</a:t>
                      </a:r>
                      <a:r>
                        <a:rPr lang="en-US" sz="2000" baseline="0" dirty="0">
                          <a:latin typeface="Arial" panose="020B0604020202020204" pitchFamily="34" charset="0"/>
                          <a:cs typeface="Arial" panose="020B0604020202020204" pitchFamily="34" charset="0"/>
                        </a:rPr>
                        <a:t> (8-items)</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Weinman’s</a:t>
                      </a:r>
                      <a:r>
                        <a:rPr lang="en-US" sz="2000" dirty="0">
                          <a:latin typeface="Arial" panose="020B0604020202020204" pitchFamily="34" charset="0"/>
                          <a:cs typeface="Arial" panose="020B0604020202020204" pitchFamily="34" charset="0"/>
                        </a:rPr>
                        <a:t> Questionnaire”/BMQ (10-items)</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3580962736"/>
                  </a:ext>
                </a:extLst>
              </a:tr>
              <a:tr h="370840">
                <a:tc>
                  <a:txBody>
                    <a:bodyPr/>
                    <a:lstStyle/>
                    <a:p>
                      <a:r>
                        <a:rPr lang="en-US" sz="2000" dirty="0">
                          <a:latin typeface="Arial" panose="020B0604020202020204" pitchFamily="34" charset="0"/>
                          <a:cs typeface="Arial" panose="020B0604020202020204" pitchFamily="34" charset="0"/>
                        </a:rPr>
                        <a:t>Visual</a:t>
                      </a:r>
                      <a:r>
                        <a:rPr lang="en-US" sz="2000" baseline="0" dirty="0">
                          <a:latin typeface="Arial" panose="020B0604020202020204" pitchFamily="34" charset="0"/>
                          <a:cs typeface="Arial" panose="020B0604020202020204" pitchFamily="34" charset="0"/>
                        </a:rPr>
                        <a:t> Analog Scale (1-item)</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sz="2000" dirty="0">
                          <a:latin typeface="Arial" panose="020B0604020202020204" pitchFamily="34" charset="0"/>
                          <a:cs typeface="Arial" panose="020B0604020202020204" pitchFamily="34" charset="0"/>
                        </a:rPr>
                        <a:t>“Ability to adhere” Likert Scale with 5-6 options (1-item)</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1</a:t>
                      </a:r>
                      <a:endParaRPr lang="en-US" sz="2000"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sz="2000" dirty="0">
                          <a:latin typeface="Arial" panose="020B0604020202020204" pitchFamily="34" charset="0"/>
                          <a:ea typeface="Arial" charset="0"/>
                          <a:cs typeface="Arial" panose="020B0604020202020204" pitchFamily="34" charset="0"/>
                        </a:rPr>
                        <a:t>Haynes et al. 1980 Tablets missed per day/</a:t>
                      </a:r>
                      <a:r>
                        <a:rPr lang="en-US" sz="2000" dirty="0" err="1">
                          <a:latin typeface="Arial" panose="020B0604020202020204" pitchFamily="34" charset="0"/>
                          <a:ea typeface="Arial" charset="0"/>
                          <a:cs typeface="Arial" panose="020B0604020202020204" pitchFamily="34" charset="0"/>
                        </a:rPr>
                        <a:t>wk</a:t>
                      </a:r>
                      <a:r>
                        <a:rPr lang="en-US" sz="2000" dirty="0">
                          <a:latin typeface="Arial" panose="020B0604020202020204" pitchFamily="34" charset="0"/>
                          <a:ea typeface="Arial" charset="0"/>
                          <a:cs typeface="Arial" panose="020B0604020202020204" pitchFamily="34" charset="0"/>
                        </a:rPr>
                        <a:t>/</a:t>
                      </a:r>
                      <a:r>
                        <a:rPr lang="en-US" sz="2000" dirty="0" err="1">
                          <a:latin typeface="Arial" panose="020B0604020202020204" pitchFamily="34" charset="0"/>
                          <a:ea typeface="Arial" charset="0"/>
                          <a:cs typeface="Arial" panose="020B0604020202020204" pitchFamily="34" charset="0"/>
                        </a:rPr>
                        <a:t>mo</a:t>
                      </a:r>
                      <a:r>
                        <a:rPr lang="en-US" sz="2000" dirty="0">
                          <a:latin typeface="Arial" panose="020B0604020202020204" pitchFamily="34" charset="0"/>
                          <a:ea typeface="Arial" charset="0"/>
                          <a:cs typeface="Arial" panose="020B0604020202020204" pitchFamily="34" charset="0"/>
                        </a:rPr>
                        <a:t> (3-items)</a:t>
                      </a:r>
                    </a:p>
                  </a:txBody>
                  <a:tcPr/>
                </a:tc>
                <a:tc>
                  <a:txBody>
                    <a:bodyPr/>
                    <a:lstStyle/>
                    <a:p>
                      <a:r>
                        <a:rPr lang="en-US" sz="2000" dirty="0">
                          <a:latin typeface="Arial" panose="020B0604020202020204" pitchFamily="34" charset="0"/>
                          <a:ea typeface="Arial" charset="0"/>
                          <a:cs typeface="Arial" panose="020B0604020202020204" pitchFamily="34" charset="0"/>
                        </a:rPr>
                        <a:t>1</a:t>
                      </a:r>
                    </a:p>
                  </a:txBody>
                  <a:tcPr/>
                </a:tc>
                <a:extLst>
                  <a:ext uri="{0D108BD9-81ED-4DB2-BD59-A6C34878D82A}">
                    <a16:rowId xmlns:a16="http://schemas.microsoft.com/office/drawing/2014/main" val="2263663319"/>
                  </a:ext>
                </a:extLst>
              </a:tr>
            </a:tbl>
          </a:graphicData>
        </a:graphic>
      </p:graphicFrame>
      <p:sp>
        <p:nvSpPr>
          <p:cNvPr id="5" name="Slide Number Placeholder 4"/>
          <p:cNvSpPr>
            <a:spLocks noGrp="1"/>
          </p:cNvSpPr>
          <p:nvPr>
            <p:ph type="sldNum" sz="quarter" idx="12"/>
          </p:nvPr>
        </p:nvSpPr>
        <p:spPr/>
        <p:txBody>
          <a:bodyPr/>
          <a:lstStyle/>
          <a:p>
            <a:fld id="{2BD945EE-2D3E-2545-9F53-B46410BEF503}" type="slidenum">
              <a:rPr lang="en-US" smtClean="0"/>
              <a:t>40</a:t>
            </a:fld>
            <a:endParaRPr lang="en-US"/>
          </a:p>
        </p:txBody>
      </p:sp>
    </p:spTree>
    <p:extLst>
      <p:ext uri="{BB962C8B-B14F-4D97-AF65-F5344CB8AC3E}">
        <p14:creationId xmlns:p14="http://schemas.microsoft.com/office/powerpoint/2010/main" val="241576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8ACA-F73D-364E-80BC-99089C2586B1}"/>
              </a:ext>
            </a:extLst>
          </p:cNvPr>
          <p:cNvSpPr>
            <a:spLocks noGrp="1"/>
          </p:cNvSpPr>
          <p:nvPr>
            <p:ph type="title"/>
          </p:nvPr>
        </p:nvSpPr>
        <p:spPr>
          <a:xfrm>
            <a:off x="838200" y="96078"/>
            <a:ext cx="10515600" cy="681797"/>
          </a:xfrm>
        </p:spPr>
        <p:txBody>
          <a:bodyPr>
            <a:normAutofit fontScale="90000"/>
          </a:bodyPr>
          <a:lstStyle/>
          <a:p>
            <a:r>
              <a:rPr lang="en-US" b="1" dirty="0"/>
              <a:t>Reasons for Recommending SRQs</a:t>
            </a:r>
          </a:p>
        </p:txBody>
      </p:sp>
      <p:sp>
        <p:nvSpPr>
          <p:cNvPr id="4" name="Slide Number Placeholder 3">
            <a:extLst>
              <a:ext uri="{FF2B5EF4-FFF2-40B4-BE49-F238E27FC236}">
                <a16:creationId xmlns:a16="http://schemas.microsoft.com/office/drawing/2014/main" id="{DA999A5C-01ED-1145-BAC7-8AF5AD87D832}"/>
              </a:ext>
            </a:extLst>
          </p:cNvPr>
          <p:cNvSpPr>
            <a:spLocks noGrp="1"/>
          </p:cNvSpPr>
          <p:nvPr>
            <p:ph type="sldNum" sz="quarter" idx="12"/>
          </p:nvPr>
        </p:nvSpPr>
        <p:spPr/>
        <p:txBody>
          <a:bodyPr/>
          <a:lstStyle/>
          <a:p>
            <a:fld id="{2BD945EE-2D3E-2545-9F53-B46410BEF503}" type="slidenum">
              <a:rPr lang="en-US" smtClean="0"/>
              <a:t>41</a:t>
            </a:fld>
            <a:endParaRPr lang="en-US"/>
          </a:p>
        </p:txBody>
      </p:sp>
      <p:graphicFrame>
        <p:nvGraphicFramePr>
          <p:cNvPr id="5" name="Content Placeholder 3">
            <a:extLst>
              <a:ext uri="{FF2B5EF4-FFF2-40B4-BE49-F238E27FC236}">
                <a16:creationId xmlns:a16="http://schemas.microsoft.com/office/drawing/2014/main" id="{57B1469F-DB81-2948-9A34-2EB8A0ED50B6}"/>
              </a:ext>
            </a:extLst>
          </p:cNvPr>
          <p:cNvGraphicFramePr>
            <a:graphicFrameLocks noGrp="1"/>
          </p:cNvGraphicFramePr>
          <p:nvPr>
            <p:ph idx="1"/>
          </p:nvPr>
        </p:nvGraphicFramePr>
        <p:xfrm>
          <a:off x="838200" y="777875"/>
          <a:ext cx="10515600" cy="5943600"/>
        </p:xfrm>
        <a:graphic>
          <a:graphicData uri="http://schemas.openxmlformats.org/drawingml/2006/table">
            <a:tbl>
              <a:tblPr firstRow="1" bandRow="1">
                <a:tableStyleId>{9D7B26C5-4107-4FEC-AEDC-1716B250A1EF}</a:tableStyleId>
              </a:tblPr>
              <a:tblGrid>
                <a:gridCol w="4926496">
                  <a:extLst>
                    <a:ext uri="{9D8B030D-6E8A-4147-A177-3AD203B41FA5}">
                      <a16:colId xmlns:a16="http://schemas.microsoft.com/office/drawing/2014/main" val="20000"/>
                    </a:ext>
                  </a:extLst>
                </a:gridCol>
                <a:gridCol w="5589104">
                  <a:extLst>
                    <a:ext uri="{9D8B030D-6E8A-4147-A177-3AD203B41FA5}">
                      <a16:colId xmlns:a16="http://schemas.microsoft.com/office/drawing/2014/main" val="20001"/>
                    </a:ext>
                  </a:extLst>
                </a:gridCol>
              </a:tblGrid>
              <a:tr h="370840">
                <a:tc>
                  <a:txBody>
                    <a:bodyPr/>
                    <a:lstStyle/>
                    <a:p>
                      <a:r>
                        <a:rPr lang="en-US" sz="2000" dirty="0">
                          <a:latin typeface="Arial" panose="020B0604020202020204" pitchFamily="34" charset="0"/>
                          <a:cs typeface="Arial" panose="020B0604020202020204" pitchFamily="34" charset="0"/>
                        </a:rPr>
                        <a:t>Name of Scale</a:t>
                      </a:r>
                      <a:endParaRPr lang="en-US" sz="2000" dirty="0">
                        <a:latin typeface="Arial" panose="020B0604020202020204" pitchFamily="34" charset="0"/>
                        <a:ea typeface="Arial" charset="0"/>
                        <a:cs typeface="Arial" panose="020B0604020202020204" pitchFamily="34" charset="0"/>
                      </a:endParaRPr>
                    </a:p>
                  </a:txBody>
                  <a:tcPr/>
                </a:tc>
                <a:tc>
                  <a:txBody>
                    <a:bodyPr/>
                    <a:lstStyle/>
                    <a:p>
                      <a:r>
                        <a:rPr lang="en-US" sz="2000" dirty="0">
                          <a:latin typeface="Arial" panose="020B0604020202020204" pitchFamily="34" charset="0"/>
                          <a:ea typeface="Arial" charset="0"/>
                          <a:cs typeface="Arial" panose="020B0604020202020204" pitchFamily="34" charset="0"/>
                        </a:rPr>
                        <a:t>Reasons</a:t>
                      </a:r>
                    </a:p>
                  </a:txBody>
                  <a:tcPr/>
                </a:tc>
                <a:extLst>
                  <a:ext uri="{0D108BD9-81ED-4DB2-BD59-A6C34878D82A}">
                    <a16:rowId xmlns:a16="http://schemas.microsoft.com/office/drawing/2014/main" val="10000"/>
                  </a:ext>
                </a:extLst>
              </a:tr>
              <a:tr h="370840">
                <a:tc>
                  <a:txBody>
                    <a:bodyPr/>
                    <a:lstStyle/>
                    <a:p>
                      <a:r>
                        <a:rPr lang="en-US" sz="2000" dirty="0" err="1">
                          <a:latin typeface="Arial" panose="020B0604020202020204" pitchFamily="34" charset="0"/>
                          <a:cs typeface="Arial" panose="020B0604020202020204" pitchFamily="34" charset="0"/>
                        </a:rPr>
                        <a:t>Voils</a:t>
                      </a:r>
                      <a:r>
                        <a:rPr lang="en-US" sz="2000" baseline="0" dirty="0">
                          <a:latin typeface="Arial" panose="020B0604020202020204" pitchFamily="34" charset="0"/>
                          <a:cs typeface="Arial" panose="020B0604020202020204" pitchFamily="34" charset="0"/>
                        </a:rPr>
                        <a:t> Adherence Questionnaire</a:t>
                      </a:r>
                      <a:endParaRPr lang="en-US" sz="2000" dirty="0">
                        <a:latin typeface="Arial" panose="020B0604020202020204" pitchFamily="34" charset="0"/>
                        <a:ea typeface="Arial"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Assesses behavior and reasons separately</a:t>
                      </a:r>
                    </a:p>
                  </a:txBody>
                  <a:tcPr/>
                </a:tc>
                <a:extLst>
                  <a:ext uri="{0D108BD9-81ED-4DB2-BD59-A6C34878D82A}">
                    <a16:rowId xmlns:a16="http://schemas.microsoft.com/office/drawing/2014/main" val="10001"/>
                  </a:ext>
                </a:extLst>
              </a:tr>
              <a:tr h="370840">
                <a:tc>
                  <a:txBody>
                    <a:bodyPr/>
                    <a:lstStyle/>
                    <a:p>
                      <a:r>
                        <a:rPr lang="en-US" sz="2000" dirty="0">
                          <a:latin typeface="Arial" panose="020B0604020202020204" pitchFamily="34" charset="0"/>
                          <a:cs typeface="Arial" panose="020B0604020202020204" pitchFamily="34" charset="0"/>
                        </a:rPr>
                        <a:t>Wilson’s HIV Adherence</a:t>
                      </a:r>
                      <a:r>
                        <a:rPr lang="en-US" sz="2000" baseline="0" dirty="0">
                          <a:latin typeface="Arial" panose="020B0604020202020204" pitchFamily="34" charset="0"/>
                          <a:cs typeface="Arial" panose="020B0604020202020204" pitchFamily="34" charset="0"/>
                        </a:rPr>
                        <a:t> Questionnaire</a:t>
                      </a:r>
                      <a:endParaRPr lang="en-US" sz="2000" dirty="0">
                        <a:latin typeface="Arial" panose="020B0604020202020204" pitchFamily="34" charset="0"/>
                        <a:ea typeface="Arial"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Validated with electronic adherence</a:t>
                      </a:r>
                    </a:p>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Validated with outcomes (HIV viral load)</a:t>
                      </a:r>
                    </a:p>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Rigorous development with cognitive testing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ea typeface="Arial" charset="0"/>
                          <a:cs typeface="Arial" panose="020B0604020202020204" pitchFamily="34" charset="0"/>
                        </a:rPr>
                        <a:t>Prevents ceiling effects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ea typeface="Arial" charset="0"/>
                          <a:cs typeface="Arial" panose="020B0604020202020204" pitchFamily="34" charset="0"/>
                        </a:rPr>
                        <a:t>Ease of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ea typeface="Arial" charset="0"/>
                          <a:cs typeface="Arial" panose="020B0604020202020204" pitchFamily="34" charset="0"/>
                        </a:rPr>
                        <a:t>Free</a:t>
                      </a:r>
                    </a:p>
                  </a:txBody>
                  <a:tcPr/>
                </a:tc>
                <a:extLst>
                  <a:ext uri="{0D108BD9-81ED-4DB2-BD59-A6C34878D82A}">
                    <a16:rowId xmlns:a16="http://schemas.microsoft.com/office/drawing/2014/main" val="10002"/>
                  </a:ext>
                </a:extLst>
              </a:tr>
              <a:tr h="370840">
                <a:tc>
                  <a:txBody>
                    <a:bodyPr/>
                    <a:lstStyle/>
                    <a:p>
                      <a:r>
                        <a:rPr lang="en-US" sz="2000" dirty="0" err="1">
                          <a:latin typeface="Arial" panose="020B0604020202020204" pitchFamily="34" charset="0"/>
                          <a:cs typeface="Arial" panose="020B0604020202020204" pitchFamily="34" charset="0"/>
                        </a:rPr>
                        <a:t>Morisky</a:t>
                      </a:r>
                      <a:r>
                        <a:rPr lang="en-US" sz="2000" dirty="0">
                          <a:latin typeface="Arial" panose="020B0604020202020204" pitchFamily="34" charset="0"/>
                          <a:cs typeface="Arial" panose="020B0604020202020204" pitchFamily="34" charset="0"/>
                        </a:rPr>
                        <a:t> Scale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solidFill>
                            <a:srgbClr val="FF0000"/>
                          </a:solidFill>
                          <a:latin typeface="Arial" panose="020B0604020202020204" pitchFamily="34" charset="0"/>
                          <a:ea typeface="Arial" charset="0"/>
                          <a:cs typeface="Arial" panose="020B0604020202020204" pitchFamily="34" charset="0"/>
                        </a:rPr>
                        <a:t>“Don’t use”</a:t>
                      </a:r>
                    </a:p>
                  </a:txBody>
                  <a:tcPr/>
                </a:tc>
                <a:tc>
                  <a:txBody>
                    <a:bodyPr/>
                    <a:lstStyle/>
                    <a:p>
                      <a:pPr marL="342900" indent="-342900">
                        <a:buFont typeface="Arial" panose="020B0604020202020204" pitchFamily="34" charset="0"/>
                        <a:buChar char="•"/>
                      </a:pPr>
                      <a:r>
                        <a:rPr lang="en-US" sz="2000" dirty="0">
                          <a:solidFill>
                            <a:schemeClr val="tx1"/>
                          </a:solidFill>
                          <a:latin typeface="Arial" panose="020B0604020202020204" pitchFamily="34" charset="0"/>
                          <a:ea typeface="Arial" charset="0"/>
                          <a:cs typeface="Arial" panose="020B0604020202020204" pitchFamily="34" charset="0"/>
                        </a:rPr>
                        <a:t>Validated</a:t>
                      </a:r>
                    </a:p>
                    <a:p>
                      <a:pPr marL="342900" indent="-342900">
                        <a:buFont typeface="Arial" panose="020B0604020202020204" pitchFamily="34" charset="0"/>
                        <a:buChar char="•"/>
                      </a:pPr>
                      <a:r>
                        <a:rPr lang="en-US" sz="2000" dirty="0">
                          <a:solidFill>
                            <a:schemeClr val="tx1"/>
                          </a:solidFill>
                          <a:latin typeface="Arial" panose="020B0604020202020204" pitchFamily="34" charset="0"/>
                          <a:ea typeface="Arial" charset="0"/>
                          <a:cs typeface="Arial" panose="020B0604020202020204" pitchFamily="34" charset="0"/>
                        </a:rPr>
                        <a:t>Commonly used</a:t>
                      </a:r>
                    </a:p>
                    <a:p>
                      <a:pPr marL="342900" indent="-342900">
                        <a:buFont typeface="Arial" panose="020B0604020202020204" pitchFamily="34" charset="0"/>
                        <a:buChar char="•"/>
                      </a:pPr>
                      <a:r>
                        <a:rPr lang="en-US" sz="2000" dirty="0">
                          <a:solidFill>
                            <a:schemeClr val="tx1"/>
                          </a:solidFill>
                          <a:latin typeface="Arial" panose="020B0604020202020204" pitchFamily="34" charset="0"/>
                          <a:ea typeface="Arial" charset="0"/>
                          <a:cs typeface="Arial" panose="020B0604020202020204" pitchFamily="34" charset="0"/>
                        </a:rPr>
                        <a:t>Allows for variability</a:t>
                      </a:r>
                    </a:p>
                    <a:p>
                      <a:pPr marL="342900" indent="-342900">
                        <a:buFont typeface="Arial" panose="020B0604020202020204" pitchFamily="34" charset="0"/>
                        <a:buChar char="•"/>
                      </a:pPr>
                      <a:r>
                        <a:rPr lang="en-US" sz="2000" dirty="0">
                          <a:solidFill>
                            <a:srgbClr val="FF0000"/>
                          </a:solidFill>
                          <a:latin typeface="Arial" panose="020B0604020202020204" pitchFamily="34" charset="0"/>
                          <a:ea typeface="Arial" charset="0"/>
                          <a:cs typeface="Arial" panose="020B0604020202020204" pitchFamily="34" charset="0"/>
                        </a:rPr>
                        <a:t>Combines attitudes and reasons for nonadherence</a:t>
                      </a:r>
                    </a:p>
                  </a:txBody>
                  <a:tcPr/>
                </a:tc>
                <a:extLst>
                  <a:ext uri="{0D108BD9-81ED-4DB2-BD59-A6C34878D82A}">
                    <a16:rowId xmlns:a16="http://schemas.microsoft.com/office/drawing/2014/main" val="10003"/>
                  </a:ext>
                </a:extLst>
              </a:tr>
              <a:tr h="370840">
                <a:tc>
                  <a:txBody>
                    <a:bodyPr/>
                    <a:lstStyle/>
                    <a:p>
                      <a:r>
                        <a:rPr lang="en-US" sz="2000" dirty="0" err="1">
                          <a:latin typeface="Arial" panose="020B0604020202020204" pitchFamily="34" charset="0"/>
                          <a:cs typeface="Arial" panose="020B0604020202020204" pitchFamily="34" charset="0"/>
                        </a:rPr>
                        <a:t>McHorney’s</a:t>
                      </a:r>
                      <a:r>
                        <a:rPr lang="en-US" sz="2000" dirty="0">
                          <a:latin typeface="Arial" panose="020B0604020202020204" pitchFamily="34" charset="0"/>
                          <a:cs typeface="Arial" panose="020B0604020202020204" pitchFamily="34" charset="0"/>
                        </a:rPr>
                        <a:t> Adherence Estimator </a:t>
                      </a:r>
                      <a:endParaRPr lang="en-US" sz="2000" dirty="0">
                        <a:latin typeface="Arial" panose="020B0604020202020204" pitchFamily="34" charset="0"/>
                        <a:ea typeface="Arial" charset="0"/>
                        <a:cs typeface="Arial" panose="020B0604020202020204" pitchFamily="34" charset="0"/>
                      </a:endParaRPr>
                    </a:p>
                  </a:txBody>
                  <a:tcPr/>
                </a:tc>
                <a:tc>
                  <a:txBody>
                    <a:bodyPr/>
                    <a:lstStyle/>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Validated against claims refill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Arial" panose="020B0604020202020204" pitchFamily="34" charset="0"/>
                          <a:ea typeface="Arial" charset="0"/>
                          <a:cs typeface="Arial" panose="020B0604020202020204" pitchFamily="34" charset="0"/>
                        </a:rPr>
                        <a:t>Face validity</a:t>
                      </a:r>
                    </a:p>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Designed for clinical use </a:t>
                      </a:r>
                    </a:p>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Ease of use including on-line platform</a:t>
                      </a:r>
                    </a:p>
                    <a:p>
                      <a:pPr marL="342900" indent="-342900">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Free</a:t>
                      </a:r>
                    </a:p>
                  </a:txBody>
                  <a:tcPr/>
                </a:tc>
                <a:extLst>
                  <a:ext uri="{0D108BD9-81ED-4DB2-BD59-A6C34878D82A}">
                    <a16:rowId xmlns:a16="http://schemas.microsoft.com/office/drawing/2014/main" val="2208156967"/>
                  </a:ext>
                </a:extLst>
              </a:tr>
            </a:tbl>
          </a:graphicData>
        </a:graphic>
      </p:graphicFrame>
    </p:spTree>
    <p:extLst>
      <p:ext uri="{BB962C8B-B14F-4D97-AF65-F5344CB8AC3E}">
        <p14:creationId xmlns:p14="http://schemas.microsoft.com/office/powerpoint/2010/main" val="1272796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8200" y="1905940"/>
          <a:ext cx="10515600" cy="4221480"/>
        </p:xfrm>
        <a:graphic>
          <a:graphicData uri="http://schemas.openxmlformats.org/drawingml/2006/table">
            <a:tbl>
              <a:tblPr firstRow="1" bandRow="1">
                <a:tableStyleId>{9D7B26C5-4107-4FEC-AEDC-1716B250A1EF}</a:tableStyleId>
              </a:tblPr>
              <a:tblGrid>
                <a:gridCol w="3402496">
                  <a:extLst>
                    <a:ext uri="{9D8B030D-6E8A-4147-A177-3AD203B41FA5}">
                      <a16:colId xmlns:a16="http://schemas.microsoft.com/office/drawing/2014/main" val="20000"/>
                    </a:ext>
                  </a:extLst>
                </a:gridCol>
                <a:gridCol w="2531165">
                  <a:extLst>
                    <a:ext uri="{9D8B030D-6E8A-4147-A177-3AD203B41FA5}">
                      <a16:colId xmlns:a16="http://schemas.microsoft.com/office/drawing/2014/main" val="20001"/>
                    </a:ext>
                  </a:extLst>
                </a:gridCol>
                <a:gridCol w="4581939">
                  <a:extLst>
                    <a:ext uri="{9D8B030D-6E8A-4147-A177-3AD203B41FA5}">
                      <a16:colId xmlns:a16="http://schemas.microsoft.com/office/drawing/2014/main" val="3368706689"/>
                    </a:ext>
                  </a:extLst>
                </a:gridCol>
              </a:tblGrid>
              <a:tr h="370840">
                <a:tc>
                  <a:txBody>
                    <a:bodyPr/>
                    <a:lstStyle/>
                    <a:p>
                      <a:r>
                        <a:rPr lang="en-US" dirty="0">
                          <a:latin typeface="Arial" panose="020B0604020202020204" pitchFamily="34" charset="0"/>
                          <a:cs typeface="Arial" panose="020B0604020202020204" pitchFamily="34" charset="0"/>
                        </a:rPr>
                        <a:t>Name of Device</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Frequency</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ea typeface="Arial" charset="0"/>
                          <a:cs typeface="Arial" panose="020B0604020202020204" pitchFamily="34" charset="0"/>
                        </a:rPr>
                        <a:t>Reasons</a:t>
                      </a:r>
                    </a:p>
                  </a:txBody>
                  <a:tcPr/>
                </a:tc>
                <a:extLst>
                  <a:ext uri="{0D108BD9-81ED-4DB2-BD59-A6C34878D82A}">
                    <a16:rowId xmlns:a16="http://schemas.microsoft.com/office/drawing/2014/main" val="10000"/>
                  </a:ext>
                </a:extLst>
              </a:tr>
              <a:tr h="370840">
                <a:tc>
                  <a:txBody>
                    <a:bodyPr/>
                    <a:lstStyle/>
                    <a:p>
                      <a:r>
                        <a:rPr lang="en-US" dirty="0">
                          <a:latin typeface="Arial" panose="020B0604020202020204" pitchFamily="34" charset="0"/>
                          <a:cs typeface="Arial" panose="020B0604020202020204" pitchFamily="34" charset="0"/>
                        </a:rPr>
                        <a:t>MEMS</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ea typeface="Arial" charset="0"/>
                          <a:cs typeface="Arial" panose="020B0604020202020204" pitchFamily="34" charset="0"/>
                        </a:rPr>
                        <a:t>6</a:t>
                      </a:r>
                    </a:p>
                  </a:txBody>
                  <a:tcPr/>
                </a:tc>
                <a:tc>
                  <a:txBody>
                    <a:bodyPr/>
                    <a:lstStyle/>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long track-record</a:t>
                      </a:r>
                    </a:p>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well-validated</a:t>
                      </a:r>
                    </a:p>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well-accepted by adherence community</a:t>
                      </a:r>
                    </a:p>
                  </a:txBody>
                  <a:tcPr/>
                </a:tc>
                <a:extLst>
                  <a:ext uri="{0D108BD9-81ED-4DB2-BD59-A6C34878D82A}">
                    <a16:rowId xmlns:a16="http://schemas.microsoft.com/office/drawing/2014/main" val="10001"/>
                  </a:ext>
                </a:extLst>
              </a:tr>
              <a:tr h="370840">
                <a:tc>
                  <a:txBody>
                    <a:bodyPr/>
                    <a:lstStyle/>
                    <a:p>
                      <a:r>
                        <a:rPr lang="en-US" dirty="0" err="1">
                          <a:latin typeface="Arial" panose="020B0604020202020204" pitchFamily="34" charset="0"/>
                          <a:cs typeface="Arial" panose="020B0604020202020204" pitchFamily="34" charset="0"/>
                        </a:rPr>
                        <a:t>Wisepill</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3</a:t>
                      </a:r>
                      <a:endParaRPr lang="en-US" dirty="0">
                        <a:latin typeface="Arial" panose="020B0604020202020204" pitchFamily="34" charset="0"/>
                        <a:ea typeface="Arial"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wireless, enabling just-in-time interventions and remote data collection</a:t>
                      </a:r>
                    </a:p>
                  </a:txBody>
                  <a:tcPr/>
                </a:tc>
                <a:extLst>
                  <a:ext uri="{0D108BD9-81ED-4DB2-BD59-A6C34878D82A}">
                    <a16:rowId xmlns:a16="http://schemas.microsoft.com/office/drawing/2014/main" val="10002"/>
                  </a:ext>
                </a:extLst>
              </a:tr>
              <a:tr h="370840">
                <a:tc>
                  <a:txBody>
                    <a:bodyPr/>
                    <a:lstStyle/>
                    <a:p>
                      <a:r>
                        <a:rPr lang="en-US" dirty="0" err="1">
                          <a:latin typeface="Arial" panose="020B0604020202020204" pitchFamily="34" charset="0"/>
                          <a:cs typeface="Arial" panose="020B0604020202020204" pitchFamily="34" charset="0"/>
                        </a:rPr>
                        <a:t>AdhereTech</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a:t>
                      </a:r>
                      <a:endParaRPr lang="en-US" dirty="0">
                        <a:latin typeface="Arial" panose="020B0604020202020204" pitchFamily="34" charset="0"/>
                        <a:ea typeface="Arial"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approved by institution (VA)</a:t>
                      </a:r>
                    </a:p>
                  </a:txBody>
                  <a:tcPr/>
                </a:tc>
                <a:extLst>
                  <a:ext uri="{0D108BD9-81ED-4DB2-BD59-A6C34878D82A}">
                    <a16:rowId xmlns:a16="http://schemas.microsoft.com/office/drawing/2014/main" val="10003"/>
                  </a:ext>
                </a:extLst>
              </a:tr>
              <a:tr h="370840">
                <a:tc>
                  <a:txBody>
                    <a:bodyPr/>
                    <a:lstStyle/>
                    <a:p>
                      <a:r>
                        <a:rPr lang="en-US" dirty="0" err="1">
                          <a:latin typeface="Arial" panose="020B0604020202020204" pitchFamily="34" charset="0"/>
                          <a:cs typeface="Arial" panose="020B0604020202020204" pitchFamily="34" charset="0"/>
                        </a:rPr>
                        <a:t>eCAPS</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a:t>
                      </a:r>
                      <a:endParaRPr lang="en-US" dirty="0">
                        <a:latin typeface="Arial" panose="020B0604020202020204" pitchFamily="34" charset="0"/>
                        <a:ea typeface="Arial"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affordable</a:t>
                      </a:r>
                    </a:p>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resemble typical pill bottles</a:t>
                      </a:r>
                    </a:p>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wireless version</a:t>
                      </a:r>
                    </a:p>
                  </a:txBody>
                  <a:tcPr/>
                </a:tc>
                <a:extLst>
                  <a:ext uri="{0D108BD9-81ED-4DB2-BD59-A6C34878D82A}">
                    <a16:rowId xmlns:a16="http://schemas.microsoft.com/office/drawing/2014/main" val="10005"/>
                  </a:ext>
                </a:extLst>
              </a:tr>
              <a:tr h="370840">
                <a:tc>
                  <a:txBody>
                    <a:bodyPr/>
                    <a:lstStyle/>
                    <a:p>
                      <a:r>
                        <a:rPr lang="en-US" dirty="0">
                          <a:latin typeface="Arial" panose="020B0604020202020204" pitchFamily="34" charset="0"/>
                          <a:cs typeface="Arial" panose="020B0604020202020204" pitchFamily="34" charset="0"/>
                        </a:rPr>
                        <a:t>Homemade devices                    (e.g., </a:t>
                      </a:r>
                      <a:r>
                        <a:rPr lang="en-US" dirty="0" err="1">
                          <a:latin typeface="Arial" panose="020B0604020202020204" pitchFamily="34" charset="0"/>
                          <a:cs typeface="Arial" panose="020B0604020202020204" pitchFamily="34" charset="0"/>
                        </a:rPr>
                        <a:t>Ekstrand’s</a:t>
                      </a:r>
                      <a:r>
                        <a:rPr lang="en-US" dirty="0">
                          <a:latin typeface="Arial" panose="020B0604020202020204" pitchFamily="34" charset="0"/>
                          <a:cs typeface="Arial" panose="020B0604020202020204" pitchFamily="34" charset="0"/>
                        </a:rPr>
                        <a:t> Tel-Me-Box)</a:t>
                      </a:r>
                      <a:endParaRPr lang="en-US" dirty="0">
                        <a:latin typeface="Arial" panose="020B0604020202020204" pitchFamily="34" charset="0"/>
                        <a:ea typeface="Arial"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1</a:t>
                      </a:r>
                      <a:endParaRPr lang="en-US" dirty="0">
                        <a:latin typeface="Arial" panose="020B0604020202020204" pitchFamily="34" charset="0"/>
                        <a:ea typeface="Arial" charset="0"/>
                        <a:cs typeface="Arial" panose="020B0604020202020204" pitchFamily="34" charset="0"/>
                      </a:endParaRPr>
                    </a:p>
                  </a:txBody>
                  <a:tcPr/>
                </a:tc>
                <a:tc>
                  <a:txBody>
                    <a:bodyPr/>
                    <a:lstStyle/>
                    <a:p>
                      <a:endParaRPr lang="en-US" dirty="0">
                        <a:latin typeface="Arial" panose="020B0604020202020204" pitchFamily="34" charset="0"/>
                        <a:ea typeface="Arial"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dirty="0">
                          <a:latin typeface="Arial" panose="020B0604020202020204" pitchFamily="34" charset="0"/>
                          <a:ea typeface="Arial" charset="0"/>
                          <a:cs typeface="Arial" panose="020B0604020202020204" pitchFamily="34" charset="0"/>
                        </a:rPr>
                        <a:t>No specific brand</a:t>
                      </a:r>
                    </a:p>
                  </a:txBody>
                  <a:tcPr/>
                </a:tc>
                <a:tc>
                  <a:txBody>
                    <a:bodyPr/>
                    <a:lstStyle/>
                    <a:p>
                      <a:r>
                        <a:rPr lang="en-US" dirty="0">
                          <a:latin typeface="Arial" panose="020B0604020202020204" pitchFamily="34" charset="0"/>
                          <a:ea typeface="Arial" charset="0"/>
                          <a:cs typeface="Arial" panose="020B0604020202020204" pitchFamily="34" charset="0"/>
                        </a:rPr>
                        <a:t>1</a:t>
                      </a:r>
                    </a:p>
                  </a:txBody>
                  <a:tcPr/>
                </a:tc>
                <a:tc>
                  <a:txBody>
                    <a:bodyPr/>
                    <a:lstStyle/>
                    <a:p>
                      <a:pPr marL="285750" indent="-285750">
                        <a:buFont typeface="Arial" panose="020B0604020202020204" pitchFamily="34" charset="0"/>
                        <a:buChar char="•"/>
                      </a:pPr>
                      <a:r>
                        <a:rPr lang="en-US" dirty="0">
                          <a:latin typeface="Arial" panose="020B0604020202020204" pitchFamily="34" charset="0"/>
                          <a:ea typeface="Arial" charset="0"/>
                          <a:cs typeface="Arial" panose="020B0604020202020204" pitchFamily="34" charset="0"/>
                        </a:rPr>
                        <a:t>“choice depends on lots of factors”</a:t>
                      </a:r>
                    </a:p>
                  </a:txBody>
                  <a:tcPr/>
                </a:tc>
                <a:extLst>
                  <a:ext uri="{0D108BD9-81ED-4DB2-BD59-A6C34878D82A}">
                    <a16:rowId xmlns:a16="http://schemas.microsoft.com/office/drawing/2014/main" val="125255223"/>
                  </a:ext>
                </a:extLst>
              </a:tr>
            </a:tbl>
          </a:graphicData>
        </a:graphic>
      </p:graphicFrame>
      <p:sp>
        <p:nvSpPr>
          <p:cNvPr id="5" name="Slide Number Placeholder 4"/>
          <p:cNvSpPr>
            <a:spLocks noGrp="1"/>
          </p:cNvSpPr>
          <p:nvPr>
            <p:ph type="sldNum" sz="quarter" idx="12"/>
          </p:nvPr>
        </p:nvSpPr>
        <p:spPr/>
        <p:txBody>
          <a:bodyPr/>
          <a:lstStyle/>
          <a:p>
            <a:fld id="{2BD945EE-2D3E-2545-9F53-B46410BEF503}" type="slidenum">
              <a:rPr lang="en-US" smtClean="0"/>
              <a:t>42</a:t>
            </a:fld>
            <a:endParaRPr lang="en-US"/>
          </a:p>
        </p:txBody>
      </p:sp>
      <p:sp>
        <p:nvSpPr>
          <p:cNvPr id="6" name="Title 1"/>
          <p:cNvSpPr>
            <a:spLocks noGrp="1"/>
          </p:cNvSpPr>
          <p:nvPr>
            <p:ph type="title"/>
          </p:nvPr>
        </p:nvSpPr>
        <p:spPr>
          <a:xfrm>
            <a:off x="838200" y="351447"/>
            <a:ext cx="11353800" cy="1325563"/>
          </a:xfrm>
        </p:spPr>
        <p:txBody>
          <a:bodyPr>
            <a:normAutofit/>
          </a:bodyPr>
          <a:lstStyle/>
          <a:p>
            <a:r>
              <a:rPr lang="en-US" sz="4000" b="1" spc="-150" dirty="0"/>
              <a:t>Recommended Electronic Adherence Devices</a:t>
            </a:r>
            <a:r>
              <a:rPr lang="en-US" sz="3600" b="1" spc="-150" dirty="0"/>
              <a:t/>
            </a:r>
            <a:br>
              <a:rPr lang="en-US" sz="3600" b="1" spc="-150" dirty="0"/>
            </a:br>
            <a:r>
              <a:rPr lang="en-US" sz="2800" dirty="0"/>
              <a:t>(N=24; </a:t>
            </a:r>
            <a:r>
              <a:rPr lang="en-US" sz="2800" spc="-150" dirty="0"/>
              <a:t>more than 1 per respondent possible) </a:t>
            </a:r>
          </a:p>
        </p:txBody>
      </p:sp>
    </p:spTree>
    <p:extLst>
      <p:ext uri="{BB962C8B-B14F-4D97-AF65-F5344CB8AC3E}">
        <p14:creationId xmlns:p14="http://schemas.microsoft.com/office/powerpoint/2010/main" val="18333816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BBB4DA-98D8-ED42-AEBA-6686A1FF926E}"/>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123563E7-0C4F-6E49-B0B8-A2B02C77EB04}"/>
              </a:ext>
            </a:extLst>
          </p:cNvPr>
          <p:cNvSpPr>
            <a:spLocks noGrp="1"/>
          </p:cNvSpPr>
          <p:nvPr>
            <p:ph idx="1"/>
          </p:nvPr>
        </p:nvSpPr>
        <p:spPr/>
        <p:txBody>
          <a:bodyPr/>
          <a:lstStyle/>
          <a:p>
            <a:r>
              <a:rPr lang="en-US" dirty="0"/>
              <a:t>From PA-18-722 Improving Patient Adherence to Treatment and Prevention Regimens to Promote Health</a:t>
            </a:r>
          </a:p>
          <a:p>
            <a:pPr lvl="1"/>
            <a:r>
              <a:rPr lang="en-US" dirty="0"/>
              <a:t>Future studies should clearly define adherence, address intervention mechanisms of action, and compliment self-reported measures with objective assessment of behavior.</a:t>
            </a:r>
          </a:p>
        </p:txBody>
      </p:sp>
      <p:sp>
        <p:nvSpPr>
          <p:cNvPr id="4" name="Slide Number Placeholder 3">
            <a:extLst>
              <a:ext uri="{FF2B5EF4-FFF2-40B4-BE49-F238E27FC236}">
                <a16:creationId xmlns:a16="http://schemas.microsoft.com/office/drawing/2014/main" id="{8350D2F6-1CE0-2A4B-8BA9-8023D1A8A5CA}"/>
              </a:ext>
            </a:extLst>
          </p:cNvPr>
          <p:cNvSpPr>
            <a:spLocks noGrp="1"/>
          </p:cNvSpPr>
          <p:nvPr>
            <p:ph type="sldNum" sz="quarter" idx="12"/>
          </p:nvPr>
        </p:nvSpPr>
        <p:spPr/>
        <p:txBody>
          <a:bodyPr/>
          <a:lstStyle/>
          <a:p>
            <a:fld id="{2BD945EE-2D3E-2545-9F53-B46410BEF503}" type="slidenum">
              <a:rPr lang="en-US" smtClean="0"/>
              <a:t>43</a:t>
            </a:fld>
            <a:endParaRPr lang="en-US"/>
          </a:p>
        </p:txBody>
      </p:sp>
    </p:spTree>
    <p:extLst>
      <p:ext uri="{BB962C8B-B14F-4D97-AF65-F5344CB8AC3E}">
        <p14:creationId xmlns:p14="http://schemas.microsoft.com/office/powerpoint/2010/main" val="3640719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42" y="2593406"/>
            <a:ext cx="3455651" cy="1325563"/>
          </a:xfrm>
        </p:spPr>
        <p:txBody>
          <a:bodyPr>
            <a:normAutofit/>
          </a:bodyPr>
          <a:lstStyle/>
          <a:p>
            <a:pPr algn="r"/>
            <a:r>
              <a:rPr lang="en-US" b="1" spc="-150" dirty="0"/>
              <a:t>Findings</a:t>
            </a:r>
          </a:p>
        </p:txBody>
      </p:sp>
      <p:sp>
        <p:nvSpPr>
          <p:cNvPr id="5" name="TextBox 4"/>
          <p:cNvSpPr txBox="1"/>
          <p:nvPr/>
        </p:nvSpPr>
        <p:spPr>
          <a:xfrm>
            <a:off x="4214192" y="1023655"/>
            <a:ext cx="7977808" cy="5262979"/>
          </a:xfrm>
          <a:prstGeom prst="rect">
            <a:avLst/>
          </a:prstGeom>
          <a:noFill/>
        </p:spPr>
        <p:txBody>
          <a:bodyPr wrap="square" rtlCol="0">
            <a:spAutoFit/>
          </a:bodyPr>
          <a:lstStyle/>
          <a:p>
            <a:r>
              <a:rPr lang="en-US" sz="2800" dirty="0">
                <a:latin typeface="Arial"/>
                <a:cs typeface="Arial"/>
              </a:rPr>
              <a:t>Systematic reviews of self-report questionnaires</a:t>
            </a:r>
          </a:p>
          <a:p>
            <a:pPr marL="342900" indent="-342900">
              <a:buFont typeface="Arial" panose="020B0604020202020204" pitchFamily="34" charset="0"/>
              <a:buChar char="•"/>
            </a:pPr>
            <a:r>
              <a:rPr lang="en-US" sz="2400" dirty="0">
                <a:latin typeface="Arial"/>
                <a:cs typeface="Arial"/>
              </a:rPr>
              <a:t>No consensus for specific measure</a:t>
            </a:r>
            <a:r>
              <a:rPr lang="en-US" sz="2400" baseline="30000" dirty="0">
                <a:latin typeface="Arial"/>
                <a:cs typeface="Arial"/>
              </a:rPr>
              <a:t>1,2</a:t>
            </a:r>
            <a:endParaRPr lang="en-US" sz="2400" dirty="0">
              <a:latin typeface="Arial"/>
              <a:cs typeface="Arial"/>
            </a:endParaRPr>
          </a:p>
          <a:p>
            <a:endParaRPr lang="en-US" sz="2800" dirty="0">
              <a:latin typeface="Arial"/>
              <a:cs typeface="Arial"/>
            </a:endParaRPr>
          </a:p>
          <a:p>
            <a:r>
              <a:rPr lang="en-US" sz="2800" dirty="0">
                <a:latin typeface="Arial"/>
                <a:cs typeface="Arial"/>
              </a:rPr>
              <a:t>Other reviews</a:t>
            </a:r>
          </a:p>
          <a:p>
            <a:pPr marL="342900" indent="-342900">
              <a:buFont typeface="Arial" panose="020B0604020202020204" pitchFamily="34" charset="0"/>
              <a:buChar char="•"/>
            </a:pPr>
            <a:r>
              <a:rPr lang="en-US" sz="2400" dirty="0">
                <a:latin typeface="Arial"/>
                <a:cs typeface="Arial"/>
              </a:rPr>
              <a:t>Suggest principles for good self-report measures but no optimal measure</a:t>
            </a:r>
            <a:r>
              <a:rPr lang="en-US" sz="2400" baseline="30000" dirty="0">
                <a:latin typeface="Arial"/>
                <a:cs typeface="Arial"/>
              </a:rPr>
              <a:t>3</a:t>
            </a:r>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ESPACOMP’s EMERGE initiative provides consensus on adherence reporting, but not how to select measures</a:t>
            </a:r>
            <a:r>
              <a:rPr lang="en-US" sz="2400" baseline="30000" dirty="0">
                <a:latin typeface="Arial"/>
                <a:cs typeface="Arial"/>
              </a:rPr>
              <a:t>4</a:t>
            </a:r>
            <a:endParaRPr lang="en-US" sz="2400" dirty="0">
              <a:latin typeface="Arial"/>
              <a:cs typeface="Arial"/>
            </a:endParaRPr>
          </a:p>
          <a:p>
            <a:endParaRPr lang="en-US" sz="2800" dirty="0">
              <a:latin typeface="Arial"/>
              <a:cs typeface="Arial"/>
            </a:endParaRPr>
          </a:p>
          <a:p>
            <a:r>
              <a:rPr lang="en-US" sz="2800" dirty="0">
                <a:latin typeface="Arial"/>
                <a:cs typeface="Arial"/>
              </a:rPr>
              <a:t>NIH GEM database</a:t>
            </a:r>
          </a:p>
          <a:p>
            <a:pPr marL="457200" indent="-457200">
              <a:buFont typeface="Arial" panose="020B0604020202020204" pitchFamily="34" charset="0"/>
              <a:buChar char="•"/>
            </a:pPr>
            <a:r>
              <a:rPr lang="en-US" sz="2400" dirty="0">
                <a:latin typeface="Arial"/>
                <a:cs typeface="Arial"/>
              </a:rPr>
              <a:t>Only 3 adherence measures listed; no recent updates</a:t>
            </a:r>
          </a:p>
          <a:p>
            <a:endParaRPr lang="en-US" sz="2800" dirty="0">
              <a:latin typeface="Arial"/>
              <a:cs typeface="Arial"/>
            </a:endParaRPr>
          </a:p>
        </p:txBody>
      </p:sp>
      <p:cxnSp>
        <p:nvCxnSpPr>
          <p:cNvPr id="6" name="Straight Connector 5"/>
          <p:cNvCxnSpPr>
            <a:cxnSpLocks/>
          </p:cNvCxnSpPr>
          <p:nvPr/>
        </p:nvCxnSpPr>
        <p:spPr>
          <a:xfrm>
            <a:off x="3774982" y="803142"/>
            <a:ext cx="0" cy="4868788"/>
          </a:xfrm>
          <a:prstGeom prst="line">
            <a:avLst/>
          </a:prstGeom>
        </p:spPr>
        <p:style>
          <a:lnRef idx="1">
            <a:schemeClr val="dk1"/>
          </a:lnRef>
          <a:fillRef idx="0">
            <a:schemeClr val="dk1"/>
          </a:fillRef>
          <a:effectRef idx="0">
            <a:schemeClr val="dk1"/>
          </a:effectRef>
          <a:fontRef idx="minor">
            <a:schemeClr val="tx1"/>
          </a:fontRef>
        </p:style>
      </p:cxnSp>
      <p:sp>
        <p:nvSpPr>
          <p:cNvPr id="7" name="Text Box 4"/>
          <p:cNvSpPr txBox="1">
            <a:spLocks noChangeArrowheads="1"/>
          </p:cNvSpPr>
          <p:nvPr/>
        </p:nvSpPr>
        <p:spPr bwMode="auto">
          <a:xfrm>
            <a:off x="-1" y="6550025"/>
            <a:ext cx="1004514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37931725" indent="-37474525" eaLnBrk="0" hangingPunct="0">
              <a:defRPr sz="2400">
                <a:solidFill>
                  <a:schemeClr val="bg1"/>
                </a:solidFill>
                <a:latin typeface="Verdana" pitchFamily="34" charset="0"/>
                <a:ea typeface="ＭＳ Ｐゴシック" pitchFamily="34" charset="-128"/>
              </a:defRPr>
            </a:lvl2pPr>
            <a:lvl3pPr eaLnBrk="0" hangingPunct="0">
              <a:defRPr sz="2400">
                <a:solidFill>
                  <a:schemeClr val="bg1"/>
                </a:solidFill>
                <a:latin typeface="Verdana" pitchFamily="34" charset="0"/>
                <a:ea typeface="ＭＳ Ｐゴシック" pitchFamily="34" charset="-128"/>
              </a:defRPr>
            </a:lvl3pPr>
            <a:lvl4pPr eaLnBrk="0" hangingPunct="0">
              <a:defRPr sz="2400">
                <a:solidFill>
                  <a:schemeClr val="bg1"/>
                </a:solidFill>
                <a:latin typeface="Verdana" pitchFamily="34" charset="0"/>
                <a:ea typeface="ＭＳ Ｐゴシック" pitchFamily="34" charset="-128"/>
              </a:defRPr>
            </a:lvl4pPr>
            <a:lvl5pPr eaLnBrk="0" hangingPunct="0">
              <a:defRPr sz="2400">
                <a:solidFill>
                  <a:schemeClr val="bg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bg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bg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bg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bg1"/>
                </a:solidFill>
                <a:latin typeface="Verdana" pitchFamily="34" charset="0"/>
                <a:ea typeface="ＭＳ Ｐゴシック" pitchFamily="34" charset="-128"/>
              </a:defRPr>
            </a:lvl9pPr>
          </a:lstStyle>
          <a:p>
            <a:pPr>
              <a:spcBef>
                <a:spcPct val="50000"/>
              </a:spcBef>
            </a:pPr>
            <a:r>
              <a:rPr lang="en-US" altLang="en-US" sz="1200" baseline="30000" dirty="0">
                <a:solidFill>
                  <a:schemeClr val="tx1"/>
                </a:solidFill>
                <a:latin typeface="Arial" pitchFamily="34" charset="0"/>
              </a:rPr>
              <a:t>1</a:t>
            </a:r>
            <a:r>
              <a:rPr lang="en-US" altLang="en-US" sz="1200" dirty="0">
                <a:solidFill>
                  <a:schemeClr val="tx1"/>
                </a:solidFill>
                <a:latin typeface="Arial" pitchFamily="34" charset="0"/>
              </a:rPr>
              <a:t>Nguyen et al. </a:t>
            </a:r>
            <a:r>
              <a:rPr lang="en-US" altLang="en-US" sz="1200" i="1" dirty="0">
                <a:solidFill>
                  <a:schemeClr val="tx1"/>
                </a:solidFill>
                <a:latin typeface="Arial" pitchFamily="34" charset="0"/>
              </a:rPr>
              <a:t>Brit J </a:t>
            </a:r>
            <a:r>
              <a:rPr lang="en-US" altLang="en-US" sz="1200" i="1" dirty="0" err="1">
                <a:solidFill>
                  <a:schemeClr val="tx1"/>
                </a:solidFill>
                <a:latin typeface="Arial" pitchFamily="34" charset="0"/>
              </a:rPr>
              <a:t>Clin</a:t>
            </a:r>
            <a:r>
              <a:rPr lang="en-US" altLang="en-US" sz="1200" i="1" dirty="0">
                <a:solidFill>
                  <a:schemeClr val="tx1"/>
                </a:solidFill>
                <a:latin typeface="Arial" pitchFamily="34" charset="0"/>
              </a:rPr>
              <a:t> </a:t>
            </a:r>
            <a:r>
              <a:rPr lang="en-US" altLang="en-US" sz="1200" i="1" dirty="0" err="1">
                <a:solidFill>
                  <a:schemeClr val="tx1"/>
                </a:solidFill>
                <a:latin typeface="Arial" pitchFamily="34" charset="0"/>
              </a:rPr>
              <a:t>Pharmacol</a:t>
            </a:r>
            <a:r>
              <a:rPr lang="en-US" altLang="en-US" sz="1200" i="1" dirty="0">
                <a:solidFill>
                  <a:schemeClr val="tx1"/>
                </a:solidFill>
                <a:latin typeface="Arial" pitchFamily="34" charset="0"/>
              </a:rPr>
              <a:t> </a:t>
            </a:r>
            <a:r>
              <a:rPr lang="en-US" altLang="en-US" sz="1200" dirty="0">
                <a:solidFill>
                  <a:schemeClr val="tx1"/>
                </a:solidFill>
                <a:latin typeface="Arial" pitchFamily="34" charset="0"/>
              </a:rPr>
              <a:t>2015; </a:t>
            </a:r>
            <a:r>
              <a:rPr lang="en-US" altLang="en-US" sz="1200" baseline="30000" dirty="0">
                <a:solidFill>
                  <a:schemeClr val="tx1"/>
                </a:solidFill>
                <a:latin typeface="Arial" pitchFamily="34" charset="0"/>
              </a:rPr>
              <a:t>2</a:t>
            </a:r>
            <a:r>
              <a:rPr lang="en-US" altLang="en-US" sz="1200" dirty="0">
                <a:solidFill>
                  <a:schemeClr val="tx1"/>
                </a:solidFill>
                <a:latin typeface="Arial" pitchFamily="34" charset="0"/>
              </a:rPr>
              <a:t>Shi et al. </a:t>
            </a:r>
            <a:r>
              <a:rPr lang="en-US" altLang="en-US" sz="1200" i="1" dirty="0">
                <a:solidFill>
                  <a:schemeClr val="tx1"/>
                </a:solidFill>
                <a:latin typeface="Arial" pitchFamily="34" charset="0"/>
              </a:rPr>
              <a:t>Pharmacoeconomics </a:t>
            </a:r>
            <a:r>
              <a:rPr lang="en-US" altLang="en-US" sz="1200" dirty="0">
                <a:solidFill>
                  <a:schemeClr val="tx1"/>
                </a:solidFill>
                <a:latin typeface="Arial" pitchFamily="34" charset="0"/>
              </a:rPr>
              <a:t>2018; </a:t>
            </a:r>
            <a:r>
              <a:rPr lang="en-US" altLang="en-US" sz="1200" baseline="30000" dirty="0">
                <a:solidFill>
                  <a:schemeClr val="tx1"/>
                </a:solidFill>
                <a:latin typeface="Arial" pitchFamily="34" charset="0"/>
              </a:rPr>
              <a:t>3</a:t>
            </a:r>
            <a:r>
              <a:rPr lang="en-US" altLang="en-US" sz="1200" dirty="0">
                <a:solidFill>
                  <a:schemeClr val="tx1"/>
                </a:solidFill>
                <a:latin typeface="Arial" pitchFamily="34" charset="0"/>
              </a:rPr>
              <a:t>Stirratt et al. </a:t>
            </a:r>
            <a:r>
              <a:rPr lang="en-US" altLang="en-US" sz="1200" i="1" dirty="0">
                <a:solidFill>
                  <a:schemeClr val="tx1"/>
                </a:solidFill>
                <a:latin typeface="Arial" pitchFamily="34" charset="0"/>
              </a:rPr>
              <a:t>TBJ</a:t>
            </a:r>
            <a:r>
              <a:rPr lang="en-US" altLang="en-US" sz="1200" dirty="0">
                <a:solidFill>
                  <a:schemeClr val="tx1"/>
                </a:solidFill>
                <a:latin typeface="Arial" pitchFamily="34" charset="0"/>
              </a:rPr>
              <a:t>. 2015; </a:t>
            </a:r>
            <a:r>
              <a:rPr lang="en-US" altLang="en-US" sz="1200" baseline="30000" dirty="0">
                <a:solidFill>
                  <a:schemeClr val="tx1"/>
                </a:solidFill>
                <a:latin typeface="Arial" pitchFamily="34" charset="0"/>
              </a:rPr>
              <a:t>4</a:t>
            </a:r>
            <a:r>
              <a:rPr lang="en-US" altLang="en-US" sz="1200" dirty="0">
                <a:solidFill>
                  <a:schemeClr val="tx1"/>
                </a:solidFill>
                <a:latin typeface="Arial" pitchFamily="34" charset="0"/>
              </a:rPr>
              <a:t>de </a:t>
            </a:r>
            <a:r>
              <a:rPr lang="en-US" altLang="en-US" sz="1200" dirty="0" err="1">
                <a:solidFill>
                  <a:schemeClr val="tx1"/>
                </a:solidFill>
                <a:latin typeface="Arial" pitchFamily="34" charset="0"/>
              </a:rPr>
              <a:t>Geest</a:t>
            </a:r>
            <a:r>
              <a:rPr lang="en-US" altLang="en-US" sz="1200" dirty="0">
                <a:solidFill>
                  <a:schemeClr val="tx1"/>
                </a:solidFill>
                <a:latin typeface="Arial" pitchFamily="34" charset="0"/>
              </a:rPr>
              <a:t> et al. </a:t>
            </a:r>
            <a:r>
              <a:rPr lang="en-US" altLang="en-US" sz="1200" i="1" dirty="0">
                <a:solidFill>
                  <a:schemeClr val="tx1"/>
                </a:solidFill>
                <a:latin typeface="Arial" pitchFamily="34" charset="0"/>
              </a:rPr>
              <a:t>Ann Intern Med</a:t>
            </a:r>
            <a:r>
              <a:rPr lang="en-US" altLang="en-US" sz="1200" dirty="0">
                <a:solidFill>
                  <a:schemeClr val="tx1"/>
                </a:solidFill>
                <a:latin typeface="Arial" pitchFamily="34" charset="0"/>
              </a:rPr>
              <a:t>, 2018 </a:t>
            </a:r>
          </a:p>
        </p:txBody>
      </p:sp>
      <p:sp>
        <p:nvSpPr>
          <p:cNvPr id="8" name="Slide Number Placeholder 7"/>
          <p:cNvSpPr>
            <a:spLocks noGrp="1"/>
          </p:cNvSpPr>
          <p:nvPr>
            <p:ph type="sldNum" sz="quarter" idx="12"/>
          </p:nvPr>
        </p:nvSpPr>
        <p:spPr/>
        <p:txBody>
          <a:bodyPr/>
          <a:lstStyle/>
          <a:p>
            <a:fld id="{2BD945EE-2D3E-2545-9F53-B46410BEF503}" type="slidenum">
              <a:rPr lang="en-US" smtClean="0"/>
              <a:t>5</a:t>
            </a:fld>
            <a:endParaRPr lang="en-US"/>
          </a:p>
        </p:txBody>
      </p:sp>
    </p:spTree>
    <p:extLst>
      <p:ext uri="{BB962C8B-B14F-4D97-AF65-F5344CB8AC3E}">
        <p14:creationId xmlns:p14="http://schemas.microsoft.com/office/powerpoint/2010/main" val="1989039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580154"/>
            <a:ext cx="3485322" cy="1325563"/>
          </a:xfrm>
        </p:spPr>
        <p:txBody>
          <a:bodyPr>
            <a:normAutofit fontScale="90000"/>
          </a:bodyPr>
          <a:lstStyle/>
          <a:p>
            <a:pPr algn="r"/>
            <a:r>
              <a:rPr lang="en-US" b="1" dirty="0"/>
              <a:t>Is There a “Best” Way to Measure Adherence?</a:t>
            </a:r>
            <a:endParaRPr lang="en-US" b="1" spc="-150" dirty="0"/>
          </a:p>
        </p:txBody>
      </p:sp>
      <p:sp>
        <p:nvSpPr>
          <p:cNvPr id="5" name="TextBox 4"/>
          <p:cNvSpPr txBox="1"/>
          <p:nvPr/>
        </p:nvSpPr>
        <p:spPr>
          <a:xfrm>
            <a:off x="4276679" y="2356346"/>
            <a:ext cx="7341704"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Adherence is a multidimensional behavior</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Different measures may be needed to measure different adherence behaviors</a:t>
            </a:r>
          </a:p>
          <a:p>
            <a:endParaRPr lang="en-US" sz="2800" dirty="0">
              <a:latin typeface="Arial" panose="020B0604020202020204" pitchFamily="34" charset="0"/>
              <a:cs typeface="Arial" panose="020B0604020202020204" pitchFamily="34" charset="0"/>
            </a:endParaRPr>
          </a:p>
          <a:p>
            <a:endParaRPr lang="en-US" sz="2800" dirty="0">
              <a:latin typeface="Arial"/>
              <a:cs typeface="Arial"/>
            </a:endParaRPr>
          </a:p>
        </p:txBody>
      </p:sp>
      <p:cxnSp>
        <p:nvCxnSpPr>
          <p:cNvPr id="6" name="Straight Connector 5"/>
          <p:cNvCxnSpPr/>
          <p:nvPr/>
        </p:nvCxnSpPr>
        <p:spPr>
          <a:xfrm>
            <a:off x="3881000" y="1755748"/>
            <a:ext cx="0" cy="3278254"/>
          </a:xfrm>
          <a:prstGeom prst="line">
            <a:avLst/>
          </a:prstGeom>
        </p:spPr>
        <p:style>
          <a:lnRef idx="1">
            <a:schemeClr val="dk1"/>
          </a:lnRef>
          <a:fillRef idx="0">
            <a:schemeClr val="dk1"/>
          </a:fillRef>
          <a:effectRef idx="0">
            <a:schemeClr val="dk1"/>
          </a:effectRef>
          <a:fontRef idx="minor">
            <a:schemeClr val="tx1"/>
          </a:fontRef>
        </p:style>
      </p:cxnSp>
      <p:sp>
        <p:nvSpPr>
          <p:cNvPr id="8" name="Slide Number Placeholder 7"/>
          <p:cNvSpPr>
            <a:spLocks noGrp="1"/>
          </p:cNvSpPr>
          <p:nvPr>
            <p:ph type="sldNum" sz="quarter" idx="12"/>
          </p:nvPr>
        </p:nvSpPr>
        <p:spPr/>
        <p:txBody>
          <a:bodyPr/>
          <a:lstStyle/>
          <a:p>
            <a:fld id="{2BD945EE-2D3E-2545-9F53-B46410BEF503}" type="slidenum">
              <a:rPr lang="en-US" smtClean="0"/>
              <a:t>6</a:t>
            </a:fld>
            <a:endParaRPr lang="en-US"/>
          </a:p>
        </p:txBody>
      </p:sp>
    </p:spTree>
    <p:extLst>
      <p:ext uri="{BB962C8B-B14F-4D97-AF65-F5344CB8AC3E}">
        <p14:creationId xmlns:p14="http://schemas.microsoft.com/office/powerpoint/2010/main" val="3292456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206" y="2500530"/>
            <a:ext cx="3385411" cy="1325563"/>
          </a:xfrm>
        </p:spPr>
        <p:txBody>
          <a:bodyPr>
            <a:normAutofit/>
          </a:bodyPr>
          <a:lstStyle/>
          <a:p>
            <a:pPr algn="r"/>
            <a:r>
              <a:rPr lang="en-US" b="1" spc="-150" dirty="0"/>
              <a:t>Goals</a:t>
            </a:r>
          </a:p>
        </p:txBody>
      </p:sp>
      <p:sp>
        <p:nvSpPr>
          <p:cNvPr id="5" name="TextBox 4"/>
          <p:cNvSpPr txBox="1"/>
          <p:nvPr/>
        </p:nvSpPr>
        <p:spPr>
          <a:xfrm>
            <a:off x="4448962" y="1697328"/>
            <a:ext cx="7000916" cy="3108543"/>
          </a:xfrm>
          <a:prstGeom prst="rect">
            <a:avLst/>
          </a:prstGeom>
          <a:noFill/>
        </p:spPr>
        <p:txBody>
          <a:bodyPr wrap="square" rtlCol="0">
            <a:spAutoFit/>
          </a:bodyPr>
          <a:lstStyle/>
          <a:p>
            <a:pPr marL="457200" indent="-457200">
              <a:buFont typeface="+mj-lt"/>
              <a:buAutoNum type="arabicPeriod"/>
            </a:pPr>
            <a:r>
              <a:rPr lang="en-US" sz="2800" dirty="0">
                <a:latin typeface="Arial"/>
                <a:cs typeface="Arial"/>
              </a:rPr>
              <a:t>Obtain consensus for a framework for classifying and measuring nonadherence behaviors</a:t>
            </a:r>
          </a:p>
          <a:p>
            <a:pPr marL="457200" indent="-457200">
              <a:buFont typeface="+mj-lt"/>
              <a:buAutoNum type="arabicPeriod"/>
            </a:pPr>
            <a:endParaRPr lang="en-US" sz="2800" dirty="0">
              <a:latin typeface="Arial"/>
              <a:cs typeface="Arial"/>
            </a:endParaRPr>
          </a:p>
          <a:p>
            <a:pPr marL="457200" indent="-457200">
              <a:buFont typeface="+mj-lt"/>
              <a:buAutoNum type="arabicPeriod"/>
            </a:pPr>
            <a:r>
              <a:rPr lang="en-US" sz="2800" dirty="0">
                <a:latin typeface="Arial"/>
                <a:cs typeface="Arial"/>
              </a:rPr>
              <a:t>Identify recommended measurement methods for each nonadherence behavior in this framework</a:t>
            </a:r>
          </a:p>
        </p:txBody>
      </p:sp>
      <p:cxnSp>
        <p:nvCxnSpPr>
          <p:cNvPr id="6" name="Straight Connector 5"/>
          <p:cNvCxnSpPr>
            <a:cxnSpLocks/>
          </p:cNvCxnSpPr>
          <p:nvPr/>
        </p:nvCxnSpPr>
        <p:spPr>
          <a:xfrm>
            <a:off x="4053280" y="1578419"/>
            <a:ext cx="0" cy="3658339"/>
          </a:xfrm>
          <a:prstGeom prst="line">
            <a:avLst/>
          </a:prstGeom>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a:xfrm>
            <a:off x="8491330" y="6064802"/>
            <a:ext cx="2743200" cy="365125"/>
          </a:xfrm>
        </p:spPr>
        <p:txBody>
          <a:bodyPr/>
          <a:lstStyle/>
          <a:p>
            <a:fld id="{2BD945EE-2D3E-2545-9F53-B46410BEF503}" type="slidenum">
              <a:rPr lang="en-US" smtClean="0"/>
              <a:t>7</a:t>
            </a:fld>
            <a:endParaRPr lang="en-US" dirty="0"/>
          </a:p>
        </p:txBody>
      </p:sp>
    </p:spTree>
    <p:extLst>
      <p:ext uri="{BB962C8B-B14F-4D97-AF65-F5344CB8AC3E}">
        <p14:creationId xmlns:p14="http://schemas.microsoft.com/office/powerpoint/2010/main" val="157299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670"/>
            <a:ext cx="12192000" cy="657018"/>
          </a:xfrm>
        </p:spPr>
        <p:txBody>
          <a:bodyPr>
            <a:normAutofit fontScale="90000"/>
          </a:bodyPr>
          <a:lstStyle/>
          <a:p>
            <a:pPr algn="ctr"/>
            <a:r>
              <a:rPr lang="en-US" b="1" spc="-150" dirty="0"/>
              <a:t>Initial Framework: Nonadherence Behaviors</a:t>
            </a:r>
            <a:br>
              <a:rPr lang="en-US" b="1" spc="-150" dirty="0"/>
            </a:br>
            <a:r>
              <a:rPr lang="en-US" b="1" spc="-150" dirty="0"/>
              <a:t/>
            </a:r>
            <a:br>
              <a:rPr lang="en-US" b="1" spc="-150" dirty="0"/>
            </a:br>
            <a:endParaRPr lang="en-US" b="1" spc="-150" dirty="0"/>
          </a:p>
        </p:txBody>
      </p:sp>
      <p:sp>
        <p:nvSpPr>
          <p:cNvPr id="6" name="Slide Number Placeholder 5"/>
          <p:cNvSpPr>
            <a:spLocks noGrp="1"/>
          </p:cNvSpPr>
          <p:nvPr>
            <p:ph type="sldNum" sz="quarter" idx="12"/>
          </p:nvPr>
        </p:nvSpPr>
        <p:spPr/>
        <p:txBody>
          <a:bodyPr/>
          <a:lstStyle/>
          <a:p>
            <a:fld id="{2BD945EE-2D3E-2545-9F53-B46410BEF503}" type="slidenum">
              <a:rPr lang="en-US" smtClean="0"/>
              <a:t>8</a:t>
            </a:fld>
            <a:endParaRPr lang="en-US"/>
          </a:p>
        </p:txBody>
      </p:sp>
      <p:sp>
        <p:nvSpPr>
          <p:cNvPr id="10" name="Text Box 4">
            <a:extLst>
              <a:ext uri="{FF2B5EF4-FFF2-40B4-BE49-F238E27FC236}">
                <a16:creationId xmlns:a16="http://schemas.microsoft.com/office/drawing/2014/main" id="{1C561607-CBEE-FA4D-BCE5-7A78A3CB333F}"/>
              </a:ext>
            </a:extLst>
          </p:cNvPr>
          <p:cNvSpPr txBox="1">
            <a:spLocks noChangeArrowheads="1"/>
          </p:cNvSpPr>
          <p:nvPr/>
        </p:nvSpPr>
        <p:spPr bwMode="auto">
          <a:xfrm>
            <a:off x="0" y="6550025"/>
            <a:ext cx="6629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Verdana" pitchFamily="34" charset="0"/>
                <a:ea typeface="ＭＳ Ｐゴシック" pitchFamily="34" charset="-128"/>
              </a:defRPr>
            </a:lvl1pPr>
            <a:lvl2pPr marL="37931725" indent="-37474525" eaLnBrk="0" hangingPunct="0">
              <a:defRPr sz="2400">
                <a:solidFill>
                  <a:schemeClr val="bg1"/>
                </a:solidFill>
                <a:latin typeface="Verdana" pitchFamily="34" charset="0"/>
                <a:ea typeface="ＭＳ Ｐゴシック" pitchFamily="34" charset="-128"/>
              </a:defRPr>
            </a:lvl2pPr>
            <a:lvl3pPr eaLnBrk="0" hangingPunct="0">
              <a:defRPr sz="2400">
                <a:solidFill>
                  <a:schemeClr val="bg1"/>
                </a:solidFill>
                <a:latin typeface="Verdana" pitchFamily="34" charset="0"/>
                <a:ea typeface="ＭＳ Ｐゴシック" pitchFamily="34" charset="-128"/>
              </a:defRPr>
            </a:lvl3pPr>
            <a:lvl4pPr eaLnBrk="0" hangingPunct="0">
              <a:defRPr sz="2400">
                <a:solidFill>
                  <a:schemeClr val="bg1"/>
                </a:solidFill>
                <a:latin typeface="Verdana" pitchFamily="34" charset="0"/>
                <a:ea typeface="ＭＳ Ｐゴシック" pitchFamily="34" charset="-128"/>
              </a:defRPr>
            </a:lvl4pPr>
            <a:lvl5pPr eaLnBrk="0" hangingPunct="0">
              <a:defRPr sz="2400">
                <a:solidFill>
                  <a:schemeClr val="bg1"/>
                </a:solidFill>
                <a:latin typeface="Verdana" pitchFamily="34" charset="0"/>
                <a:ea typeface="ＭＳ Ｐゴシック" pitchFamily="34" charset="-128"/>
              </a:defRPr>
            </a:lvl5pPr>
            <a:lvl6pPr marL="457200" eaLnBrk="0" fontAlgn="base" hangingPunct="0">
              <a:spcBef>
                <a:spcPct val="0"/>
              </a:spcBef>
              <a:spcAft>
                <a:spcPct val="0"/>
              </a:spcAft>
              <a:defRPr sz="2400">
                <a:solidFill>
                  <a:schemeClr val="bg1"/>
                </a:solidFill>
                <a:latin typeface="Verdana" pitchFamily="34" charset="0"/>
                <a:ea typeface="ＭＳ Ｐゴシック" pitchFamily="34" charset="-128"/>
              </a:defRPr>
            </a:lvl6pPr>
            <a:lvl7pPr marL="914400" eaLnBrk="0" fontAlgn="base" hangingPunct="0">
              <a:spcBef>
                <a:spcPct val="0"/>
              </a:spcBef>
              <a:spcAft>
                <a:spcPct val="0"/>
              </a:spcAft>
              <a:defRPr sz="2400">
                <a:solidFill>
                  <a:schemeClr val="bg1"/>
                </a:solidFill>
                <a:latin typeface="Verdana" pitchFamily="34" charset="0"/>
                <a:ea typeface="ＭＳ Ｐゴシック" pitchFamily="34" charset="-128"/>
              </a:defRPr>
            </a:lvl7pPr>
            <a:lvl8pPr marL="1371600" eaLnBrk="0" fontAlgn="base" hangingPunct="0">
              <a:spcBef>
                <a:spcPct val="0"/>
              </a:spcBef>
              <a:spcAft>
                <a:spcPct val="0"/>
              </a:spcAft>
              <a:defRPr sz="2400">
                <a:solidFill>
                  <a:schemeClr val="bg1"/>
                </a:solidFill>
                <a:latin typeface="Verdana" pitchFamily="34" charset="0"/>
                <a:ea typeface="ＭＳ Ｐゴシック" pitchFamily="34" charset="-128"/>
              </a:defRPr>
            </a:lvl8pPr>
            <a:lvl9pPr marL="1828800" eaLnBrk="0" fontAlgn="base" hangingPunct="0">
              <a:spcBef>
                <a:spcPct val="0"/>
              </a:spcBef>
              <a:spcAft>
                <a:spcPct val="0"/>
              </a:spcAft>
              <a:defRPr sz="2400">
                <a:solidFill>
                  <a:schemeClr val="bg1"/>
                </a:solidFill>
                <a:latin typeface="Verdana" pitchFamily="34" charset="0"/>
                <a:ea typeface="ＭＳ Ｐゴシック" pitchFamily="34" charset="-128"/>
              </a:defRPr>
            </a:lvl9pPr>
          </a:lstStyle>
          <a:p>
            <a:pPr>
              <a:spcBef>
                <a:spcPct val="50000"/>
              </a:spcBef>
            </a:pPr>
            <a:r>
              <a:rPr lang="en-US" altLang="en-US" sz="1200" dirty="0" err="1">
                <a:solidFill>
                  <a:schemeClr val="tx1"/>
                </a:solidFill>
                <a:latin typeface="Arial" pitchFamily="34" charset="0"/>
              </a:rPr>
              <a:t>Vrijens</a:t>
            </a:r>
            <a:r>
              <a:rPr lang="en-US" altLang="en-US" sz="1200" dirty="0">
                <a:solidFill>
                  <a:schemeClr val="tx1"/>
                </a:solidFill>
                <a:latin typeface="Arial" pitchFamily="34" charset="0"/>
              </a:rPr>
              <a:t> et al. </a:t>
            </a:r>
            <a:r>
              <a:rPr lang="en-US" altLang="en-US" sz="1200" i="1" dirty="0">
                <a:solidFill>
                  <a:schemeClr val="tx1"/>
                </a:solidFill>
                <a:latin typeface="Arial" pitchFamily="34" charset="0"/>
              </a:rPr>
              <a:t>Br J </a:t>
            </a:r>
            <a:r>
              <a:rPr lang="en-US" altLang="en-US" sz="1200" i="1" dirty="0" err="1">
                <a:solidFill>
                  <a:schemeClr val="tx1"/>
                </a:solidFill>
                <a:latin typeface="Arial" pitchFamily="34" charset="0"/>
              </a:rPr>
              <a:t>Clin</a:t>
            </a:r>
            <a:r>
              <a:rPr lang="en-US" altLang="en-US" sz="1200" i="1" dirty="0">
                <a:solidFill>
                  <a:schemeClr val="tx1"/>
                </a:solidFill>
                <a:latin typeface="Arial" pitchFamily="34" charset="0"/>
              </a:rPr>
              <a:t> </a:t>
            </a:r>
            <a:r>
              <a:rPr lang="en-US" altLang="en-US" sz="1200" i="1" dirty="0" err="1">
                <a:solidFill>
                  <a:schemeClr val="tx1"/>
                </a:solidFill>
                <a:latin typeface="Arial" pitchFamily="34" charset="0"/>
              </a:rPr>
              <a:t>Pharmacol</a:t>
            </a:r>
            <a:r>
              <a:rPr lang="en-US" altLang="en-US" sz="1200" dirty="0">
                <a:solidFill>
                  <a:schemeClr val="tx1"/>
                </a:solidFill>
                <a:latin typeface="Arial" pitchFamily="34" charset="0"/>
              </a:rPr>
              <a:t>. 2012</a:t>
            </a:r>
          </a:p>
        </p:txBody>
      </p:sp>
      <p:grpSp>
        <p:nvGrpSpPr>
          <p:cNvPr id="17" name="Group 16">
            <a:extLst>
              <a:ext uri="{FF2B5EF4-FFF2-40B4-BE49-F238E27FC236}">
                <a16:creationId xmlns:a16="http://schemas.microsoft.com/office/drawing/2014/main" id="{41D9B641-7CB0-FD44-A175-B2DAB47144C8}"/>
              </a:ext>
            </a:extLst>
          </p:cNvPr>
          <p:cNvGrpSpPr/>
          <p:nvPr/>
        </p:nvGrpSpPr>
        <p:grpSpPr>
          <a:xfrm>
            <a:off x="1724635" y="1690688"/>
            <a:ext cx="8742730" cy="4417017"/>
            <a:chOff x="4355024" y="1813302"/>
            <a:chExt cx="6340492" cy="2945110"/>
          </a:xfrm>
        </p:grpSpPr>
        <p:pic>
          <p:nvPicPr>
            <p:cNvPr id="11" name="Content Placeholder 4">
              <a:extLst>
                <a:ext uri="{FF2B5EF4-FFF2-40B4-BE49-F238E27FC236}">
                  <a16:creationId xmlns:a16="http://schemas.microsoft.com/office/drawing/2014/main" id="{D5F07381-241E-BD4A-AD7E-1CB9F76E4153}"/>
                </a:ext>
              </a:extLst>
            </p:cNvPr>
            <p:cNvPicPr>
              <a:picLocks noChangeAspect="1"/>
            </p:cNvPicPr>
            <p:nvPr/>
          </p:nvPicPr>
          <p:blipFill rotWithShape="1">
            <a:blip r:embed="rId3"/>
            <a:srcRect l="31919" t="9034" b="46589"/>
            <a:stretch/>
          </p:blipFill>
          <p:spPr>
            <a:xfrm>
              <a:off x="4355024" y="1813302"/>
              <a:ext cx="6340492" cy="2216258"/>
            </a:xfrm>
            <a:prstGeom prst="rect">
              <a:avLst/>
            </a:prstGeom>
          </p:spPr>
        </p:pic>
        <p:pic>
          <p:nvPicPr>
            <p:cNvPr id="15" name="Content Placeholder 4">
              <a:extLst>
                <a:ext uri="{FF2B5EF4-FFF2-40B4-BE49-F238E27FC236}">
                  <a16:creationId xmlns:a16="http://schemas.microsoft.com/office/drawing/2014/main" id="{65A9EE0B-1207-6944-BD08-6CAB88990012}"/>
                </a:ext>
              </a:extLst>
            </p:cNvPr>
            <p:cNvPicPr>
              <a:picLocks noChangeAspect="1"/>
            </p:cNvPicPr>
            <p:nvPr/>
          </p:nvPicPr>
          <p:blipFill rotWithShape="1">
            <a:blip r:embed="rId3"/>
            <a:srcRect l="31919" t="84379"/>
            <a:stretch/>
          </p:blipFill>
          <p:spPr>
            <a:xfrm>
              <a:off x="4355024" y="3978276"/>
              <a:ext cx="6340492" cy="780136"/>
            </a:xfrm>
            <a:prstGeom prst="rect">
              <a:avLst/>
            </a:prstGeom>
          </p:spPr>
        </p:pic>
      </p:grpSp>
    </p:spTree>
    <p:extLst>
      <p:ext uri="{BB962C8B-B14F-4D97-AF65-F5344CB8AC3E}">
        <p14:creationId xmlns:p14="http://schemas.microsoft.com/office/powerpoint/2010/main" val="192608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670"/>
            <a:ext cx="12192000" cy="657018"/>
          </a:xfrm>
        </p:spPr>
        <p:txBody>
          <a:bodyPr>
            <a:normAutofit fontScale="90000"/>
          </a:bodyPr>
          <a:lstStyle/>
          <a:p>
            <a:pPr algn="ctr"/>
            <a:r>
              <a:rPr lang="en-US" b="1" spc="-150" dirty="0"/>
              <a:t>Initial Framework: Nonadherence Behaviors</a:t>
            </a:r>
            <a:br>
              <a:rPr lang="en-US" b="1" spc="-150" dirty="0"/>
            </a:br>
            <a:r>
              <a:rPr lang="en-US" b="1" spc="-150" dirty="0"/>
              <a:t/>
            </a:r>
            <a:br>
              <a:rPr lang="en-US" b="1" spc="-150" dirty="0"/>
            </a:br>
            <a:endParaRPr lang="en-US" b="1" spc="-150" dirty="0"/>
          </a:p>
        </p:txBody>
      </p:sp>
      <p:sp>
        <p:nvSpPr>
          <p:cNvPr id="3" name="Content Placeholder 2"/>
          <p:cNvSpPr>
            <a:spLocks noGrp="1"/>
          </p:cNvSpPr>
          <p:nvPr>
            <p:ph idx="1"/>
          </p:nvPr>
        </p:nvSpPr>
        <p:spPr>
          <a:xfrm>
            <a:off x="3901957" y="1825625"/>
            <a:ext cx="4199417" cy="4351338"/>
          </a:xfrm>
        </p:spPr>
        <p:txBody>
          <a:bodyPr>
            <a:normAutofit fontScale="92500" lnSpcReduction="10000"/>
          </a:bodyPr>
          <a:lstStyle/>
          <a:p>
            <a:pPr marL="0" indent="0">
              <a:buNone/>
            </a:pPr>
            <a:r>
              <a:rPr lang="en-US" b="1" spc="-150" dirty="0"/>
              <a:t>Incorrect Implementation</a:t>
            </a:r>
          </a:p>
          <a:p>
            <a:pPr marL="0" indent="0">
              <a:lnSpc>
                <a:spcPct val="70000"/>
              </a:lnSpc>
              <a:buNone/>
            </a:pPr>
            <a:endParaRPr lang="en-US" sz="900" dirty="0"/>
          </a:p>
          <a:p>
            <a:pPr marL="0" indent="0">
              <a:buNone/>
            </a:pPr>
            <a:r>
              <a:rPr lang="en-US" sz="2600" dirty="0"/>
              <a:t>Refilling medication late</a:t>
            </a:r>
          </a:p>
          <a:p>
            <a:pPr marL="0" indent="0">
              <a:lnSpc>
                <a:spcPct val="50000"/>
              </a:lnSpc>
              <a:buNone/>
            </a:pPr>
            <a:endParaRPr lang="en-US" sz="800" dirty="0"/>
          </a:p>
          <a:p>
            <a:pPr marL="0" indent="0">
              <a:buNone/>
            </a:pPr>
            <a:r>
              <a:rPr lang="en-US" sz="2600" dirty="0"/>
              <a:t>Stockpiling</a:t>
            </a:r>
          </a:p>
          <a:p>
            <a:pPr marL="0" indent="0">
              <a:lnSpc>
                <a:spcPct val="60000"/>
              </a:lnSpc>
              <a:buNone/>
            </a:pPr>
            <a:endParaRPr lang="en-US" sz="900" dirty="0"/>
          </a:p>
          <a:p>
            <a:pPr marL="0" indent="0">
              <a:buNone/>
            </a:pPr>
            <a:r>
              <a:rPr lang="en-US" sz="2600" dirty="0"/>
              <a:t>Missing doses</a:t>
            </a:r>
          </a:p>
          <a:p>
            <a:pPr marL="0" indent="0">
              <a:lnSpc>
                <a:spcPct val="60000"/>
              </a:lnSpc>
              <a:buNone/>
            </a:pPr>
            <a:endParaRPr lang="en-US" sz="800" dirty="0"/>
          </a:p>
          <a:p>
            <a:pPr marL="0" indent="0">
              <a:buNone/>
            </a:pPr>
            <a:r>
              <a:rPr lang="en-US" sz="2600" dirty="0"/>
              <a:t>Taking extra doses</a:t>
            </a:r>
          </a:p>
          <a:p>
            <a:pPr marL="0" indent="0">
              <a:lnSpc>
                <a:spcPct val="60000"/>
              </a:lnSpc>
              <a:buNone/>
            </a:pPr>
            <a:endParaRPr lang="en-US" sz="900" dirty="0"/>
          </a:p>
          <a:p>
            <a:pPr marL="0" indent="0">
              <a:buNone/>
            </a:pPr>
            <a:r>
              <a:rPr lang="en-US" sz="2600" dirty="0"/>
              <a:t>Taking doses at wrong time</a:t>
            </a:r>
          </a:p>
          <a:p>
            <a:pPr marL="0" indent="0">
              <a:lnSpc>
                <a:spcPct val="60000"/>
              </a:lnSpc>
              <a:buNone/>
            </a:pPr>
            <a:endParaRPr lang="en-US" sz="900" dirty="0"/>
          </a:p>
          <a:p>
            <a:pPr marL="0" indent="0">
              <a:buNone/>
            </a:pPr>
            <a:r>
              <a:rPr lang="en-US" sz="2600" dirty="0"/>
              <a:t>Improper administration resulting in incorrect dose</a:t>
            </a:r>
          </a:p>
        </p:txBody>
      </p:sp>
      <p:sp>
        <p:nvSpPr>
          <p:cNvPr id="4" name="Content Placeholder 2"/>
          <p:cNvSpPr txBox="1">
            <a:spLocks/>
          </p:cNvSpPr>
          <p:nvPr/>
        </p:nvSpPr>
        <p:spPr>
          <a:xfrm>
            <a:off x="8240787" y="1825625"/>
            <a:ext cx="336348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spc="-150" dirty="0"/>
              <a:t>Discontinuation</a:t>
            </a:r>
          </a:p>
          <a:p>
            <a:pPr marL="0" indent="0">
              <a:lnSpc>
                <a:spcPct val="50000"/>
              </a:lnSpc>
              <a:buNone/>
            </a:pPr>
            <a:endParaRPr lang="en-US" sz="800" b="1" spc="-150" dirty="0"/>
          </a:p>
          <a:p>
            <a:pPr marL="0" indent="0">
              <a:buNone/>
            </a:pPr>
            <a:r>
              <a:rPr lang="en-US" sz="2400" dirty="0"/>
              <a:t>Discontinuing the medication prematurely</a:t>
            </a:r>
          </a:p>
        </p:txBody>
      </p:sp>
      <p:sp>
        <p:nvSpPr>
          <p:cNvPr id="5" name="Content Placeholder 2"/>
          <p:cNvSpPr txBox="1">
            <a:spLocks/>
          </p:cNvSpPr>
          <p:nvPr/>
        </p:nvSpPr>
        <p:spPr>
          <a:xfrm>
            <a:off x="591561" y="1825625"/>
            <a:ext cx="296941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600" b="1" dirty="0"/>
              <a:t>Non-Initiation</a:t>
            </a:r>
          </a:p>
          <a:p>
            <a:pPr marL="0" indent="0">
              <a:lnSpc>
                <a:spcPct val="50000"/>
              </a:lnSpc>
              <a:buNone/>
            </a:pPr>
            <a:endParaRPr lang="en-US" sz="800" dirty="0"/>
          </a:p>
          <a:p>
            <a:pPr marL="0" indent="0">
              <a:buNone/>
            </a:pPr>
            <a:r>
              <a:rPr lang="en-US" sz="2400" dirty="0"/>
              <a:t>Not filling initial prescription</a:t>
            </a:r>
          </a:p>
          <a:p>
            <a:pPr marL="0" indent="0">
              <a:lnSpc>
                <a:spcPct val="50000"/>
              </a:lnSpc>
              <a:buNone/>
            </a:pPr>
            <a:endParaRPr lang="en-US" sz="2400" dirty="0"/>
          </a:p>
          <a:p>
            <a:pPr marL="0" indent="0">
              <a:buNone/>
            </a:pPr>
            <a:r>
              <a:rPr lang="en-US" sz="2400" dirty="0"/>
              <a:t>Not taking first dose</a:t>
            </a:r>
          </a:p>
          <a:p>
            <a:pPr lvl="1"/>
            <a:endParaRPr lang="en-US" dirty="0"/>
          </a:p>
        </p:txBody>
      </p:sp>
      <p:cxnSp>
        <p:nvCxnSpPr>
          <p:cNvPr id="7" name="Straight Connector 6"/>
          <p:cNvCxnSpPr/>
          <p:nvPr/>
        </p:nvCxnSpPr>
        <p:spPr>
          <a:xfrm>
            <a:off x="3590736" y="1825625"/>
            <a:ext cx="0" cy="4582769"/>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7885384" y="1825625"/>
            <a:ext cx="0" cy="4582769"/>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2BD945EE-2D3E-2545-9F53-B46410BEF503}" type="slidenum">
              <a:rPr lang="en-US" smtClean="0"/>
              <a:t>9</a:t>
            </a:fld>
            <a:endParaRPr lang="en-US"/>
          </a:p>
        </p:txBody>
      </p:sp>
    </p:spTree>
    <p:extLst>
      <p:ext uri="{BB962C8B-B14F-4D97-AF65-F5344CB8AC3E}">
        <p14:creationId xmlns:p14="http://schemas.microsoft.com/office/powerpoint/2010/main" val="435045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7338A62750454AAEC2BAF848796F04" ma:contentTypeVersion="12" ma:contentTypeDescription="Create a new document." ma:contentTypeScope="" ma:versionID="c1013dc133784fc26264cfa47c105c89">
  <xsd:schema xmlns:xsd="http://www.w3.org/2001/XMLSchema" xmlns:xs="http://www.w3.org/2001/XMLSchema" xmlns:p="http://schemas.microsoft.com/office/2006/metadata/properties" xmlns:ns3="22e1b411-37be-4537-b387-580af2606e4f" xmlns:ns4="63dc9b17-ea52-482f-b9c7-7cefc78c0c39" targetNamespace="http://schemas.microsoft.com/office/2006/metadata/properties" ma:root="true" ma:fieldsID="66a13eb395b411c24b32961f4544fc39" ns3:_="" ns4:_="">
    <xsd:import namespace="22e1b411-37be-4537-b387-580af2606e4f"/>
    <xsd:import namespace="63dc9b17-ea52-482f-b9c7-7cefc78c0c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e1b411-37be-4537-b387-580af2606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dc9b17-ea52-482f-b9c7-7cefc78c0c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8EB6C-776D-434D-8FC6-9E21D602ED0B}">
  <ds:schemaRefs>
    <ds:schemaRef ds:uri="http://purl.org/dc/dcmitype/"/>
    <ds:schemaRef ds:uri="http://schemas.openxmlformats.org/package/2006/metadata/core-properties"/>
    <ds:schemaRef ds:uri="http://schemas.microsoft.com/office/2006/documentManagement/types"/>
    <ds:schemaRef ds:uri="22e1b411-37be-4537-b387-580af2606e4f"/>
    <ds:schemaRef ds:uri="http://purl.org/dc/elements/1.1/"/>
    <ds:schemaRef ds:uri="63dc9b17-ea52-482f-b9c7-7cefc78c0c39"/>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56E08EC-4698-4A91-8FB5-604106A0A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e1b411-37be-4537-b387-580af2606e4f"/>
    <ds:schemaRef ds:uri="63dc9b17-ea52-482f-b9c7-7cefc78c0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C3247-7E2D-4737-AE01-FF2F14DC20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36146</TotalTime>
  <Words>3083</Words>
  <Application>Microsoft Office PowerPoint</Application>
  <PresentationFormat>Widescreen</PresentationFormat>
  <Paragraphs>518</Paragraphs>
  <Slides>43</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ＭＳ Ｐゴシック</vt:lpstr>
      <vt:lpstr>Arial</vt:lpstr>
      <vt:lpstr>Calibri</vt:lpstr>
      <vt:lpstr>Office Theme</vt:lpstr>
      <vt:lpstr>Measuring the Multiple Dimensions of  Medication Adherence  in Behavior Change Research</vt:lpstr>
      <vt:lpstr>Disclosures</vt:lpstr>
      <vt:lpstr>Rationale for Study</vt:lpstr>
      <vt:lpstr>Scoping Review</vt:lpstr>
      <vt:lpstr>Findings</vt:lpstr>
      <vt:lpstr>Is There a “Best” Way to Measure Adherence?</vt:lpstr>
      <vt:lpstr>Goals</vt:lpstr>
      <vt:lpstr>Initial Framework: Nonadherence Behaviors  </vt:lpstr>
      <vt:lpstr>Initial Framework: Nonadherence Behaviors  </vt:lpstr>
      <vt:lpstr>Initial Framework: Measurement Methods  </vt:lpstr>
      <vt:lpstr>Survey 1 12/15/17-1/30/2018</vt:lpstr>
      <vt:lpstr>Eligibility Criteria for Experts</vt:lpstr>
      <vt:lpstr>Survey 1 Results</vt:lpstr>
      <vt:lpstr>Survey 1 Respondents (N=24)</vt:lpstr>
      <vt:lpstr>Agreement with Nonadherence Behaviors</vt:lpstr>
      <vt:lpstr>Revised Nonadherence Behaviors</vt:lpstr>
      <vt:lpstr>Agreement with Measurement Methods</vt:lpstr>
      <vt:lpstr>Revised Measurement Methods</vt:lpstr>
      <vt:lpstr>Survey 2 6/4/2018-8/14/2018</vt:lpstr>
      <vt:lpstr>Task: Rate Suitability of Measurement Methods</vt:lpstr>
      <vt:lpstr>Task: Identify Optimal Measure for Each Behavior</vt:lpstr>
      <vt:lpstr>Survey 2 Results</vt:lpstr>
      <vt:lpstr>&gt;85% Agreement with Revised Nonadherence Behaviors</vt:lpstr>
      <vt:lpstr>&gt;85% Agreement with Revised Measurement Methods</vt:lpstr>
      <vt:lpstr>Suitable*  Measurement Methods (*somewhat or very suitable)</vt:lpstr>
      <vt:lpstr>PowerPoint Presentation</vt:lpstr>
      <vt:lpstr>PowerPoint Presentation</vt:lpstr>
      <vt:lpstr>PowerPoint Presentation</vt:lpstr>
      <vt:lpstr>PowerPoint Presentation</vt:lpstr>
      <vt:lpstr>Optimal Measurement Methods</vt:lpstr>
      <vt:lpstr>PowerPoint Presentation</vt:lpstr>
      <vt:lpstr>Conclusions</vt:lpstr>
      <vt:lpstr>Conclusions</vt:lpstr>
      <vt:lpstr>PowerPoint Presentation</vt:lpstr>
      <vt:lpstr>Limitations</vt:lpstr>
      <vt:lpstr>Implications</vt:lpstr>
      <vt:lpstr>Implications</vt:lpstr>
      <vt:lpstr>Thank you.</vt:lpstr>
      <vt:lpstr>Extra slides</vt:lpstr>
      <vt:lpstr>Recommended Self-Report Questionnaires  (N=24; more than 1 per respondent possible) </vt:lpstr>
      <vt:lpstr>Reasons for Recommending SRQs</vt:lpstr>
      <vt:lpstr>Recommended Electronic Adherence Devices (N=24; more than 1 per respondent possible)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Order  24 Hr-Ambulatory Blood Pressure Monitoring (ABPM) at Cornell-ACN Practices</dc:title>
  <dc:creator>Kronish, Ian M.</dc:creator>
  <cp:lastModifiedBy>Derby, Lilly</cp:lastModifiedBy>
  <cp:revision>254</cp:revision>
  <cp:lastPrinted>2019-12-16T04:21:26Z</cp:lastPrinted>
  <dcterms:created xsi:type="dcterms:W3CDTF">2017-12-14T23:37:01Z</dcterms:created>
  <dcterms:modified xsi:type="dcterms:W3CDTF">2019-12-16T20:32:02Z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0x0101006F7338A62750454AAEC2BAF848796F04</vt:lpwstr>
  </property>
</Properties>
</file>